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2"/>
  </p:sldMasterIdLst>
  <p:notesMasterIdLst>
    <p:notesMasterId r:id="rId19"/>
  </p:notesMasterIdLst>
  <p:sldIdLst>
    <p:sldId id="744" r:id="rId3"/>
    <p:sldId id="745" r:id="rId4"/>
    <p:sldId id="418" r:id="rId5"/>
    <p:sldId id="752" r:id="rId6"/>
    <p:sldId id="753" r:id="rId7"/>
    <p:sldId id="755" r:id="rId8"/>
    <p:sldId id="754" r:id="rId9"/>
    <p:sldId id="747" r:id="rId10"/>
    <p:sldId id="756" r:id="rId11"/>
    <p:sldId id="757" r:id="rId12"/>
    <p:sldId id="758" r:id="rId13"/>
    <p:sldId id="759" r:id="rId14"/>
    <p:sldId id="760" r:id="rId15"/>
    <p:sldId id="761" r:id="rId16"/>
    <p:sldId id="762" r:id="rId17"/>
    <p:sldId id="763"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9D64"/>
    <a:srgbClr val="AABFE4"/>
    <a:srgbClr val="ABC7E3"/>
    <a:srgbClr val="F1A73B"/>
    <a:srgbClr val="336699"/>
    <a:srgbClr val="ABBAFB"/>
    <a:srgbClr val="365FA8"/>
    <a:srgbClr val="7791E3"/>
    <a:srgbClr val="EF853D"/>
    <a:srgbClr val="F5B6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8"/>
    <p:restoredTop sz="94671"/>
  </p:normalViewPr>
  <p:slideViewPr>
    <p:cSldViewPr snapToGrid="0" snapToObjects="1">
      <p:cViewPr varScale="1">
        <p:scale>
          <a:sx n="42" d="100"/>
          <a:sy n="42" d="100"/>
        </p:scale>
        <p:origin x="643"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s-CO"/>
              <a:t>IMPACTO FINANCIERO POR PROGRAMA ENERO-JULIO 2018</a:t>
            </a:r>
          </a:p>
          <a:p>
            <a:pPr>
              <a:defRPr/>
            </a:pPr>
            <a:r>
              <a:rPr lang="es-CO"/>
              <a:t>TOTAL ($252.865.310) ; PROMEDIO ($36.123.616)</a:t>
            </a:r>
          </a:p>
        </c:rich>
      </c:tx>
      <c:layout>
        <c:manualLayout>
          <c:xMode val="edge"/>
          <c:yMode val="edge"/>
          <c:x val="0.31092555092363988"/>
          <c:y val="0"/>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s-CO"/>
        </a:p>
      </c:txPr>
    </c:title>
    <c:autoTitleDeleted val="0"/>
    <c:plotArea>
      <c:layout/>
      <c:lineChart>
        <c:grouping val="standard"/>
        <c:varyColors val="0"/>
        <c:ser>
          <c:idx val="0"/>
          <c:order val="0"/>
          <c:tx>
            <c:strRef>
              <c:f>'[2018. Financiero Agosto 9.xlsx]gráficos presJulio2018'!$A$28</c:f>
              <c:strCache>
                <c:ptCount val="1"/>
                <c:pt idx="0">
                  <c:v>His Way At Work </c:v>
                </c:pt>
              </c:strCache>
            </c:strRef>
          </c:tx>
          <c:spPr>
            <a:ln w="31750" cap="rnd">
              <a:solidFill>
                <a:schemeClr val="accent1"/>
              </a:solidFill>
              <a:round/>
            </a:ln>
            <a:effectLst/>
          </c:spPr>
          <c:marker>
            <c:symbol val="none"/>
          </c:marker>
          <c:cat>
            <c:strRef>
              <c:f>'[2018. Financiero Agosto 9.xlsx]gráficos presJulio2018'!$B$27:$H$27</c:f>
              <c:strCache>
                <c:ptCount val="7"/>
                <c:pt idx="0">
                  <c:v>1. ENERO</c:v>
                </c:pt>
                <c:pt idx="1">
                  <c:v>2. FEBRERO</c:v>
                </c:pt>
                <c:pt idx="2">
                  <c:v>3. MARZO</c:v>
                </c:pt>
                <c:pt idx="3">
                  <c:v>4. ABRIL</c:v>
                </c:pt>
                <c:pt idx="4">
                  <c:v>5. MAYO</c:v>
                </c:pt>
                <c:pt idx="5">
                  <c:v>6. JUNIO</c:v>
                </c:pt>
                <c:pt idx="6">
                  <c:v>7. JULIO</c:v>
                </c:pt>
              </c:strCache>
            </c:strRef>
          </c:cat>
          <c:val>
            <c:numRef>
              <c:f>'[2018. Financiero Agosto 9.xlsx]gráficos presJulio2018'!$B$28:$H$28</c:f>
              <c:numCache>
                <c:formatCode>_-"$"* #,##0_-;\-"$"* #,##0_-;_-"$"* "-"_-;_-@_-</c:formatCode>
                <c:ptCount val="7"/>
                <c:pt idx="0">
                  <c:v>5250000</c:v>
                </c:pt>
                <c:pt idx="1">
                  <c:v>200000</c:v>
                </c:pt>
                <c:pt idx="2">
                  <c:v>4282300</c:v>
                </c:pt>
                <c:pt idx="3">
                  <c:v>2403960</c:v>
                </c:pt>
                <c:pt idx="4">
                  <c:v>200000</c:v>
                </c:pt>
                <c:pt idx="5">
                  <c:v>2535700</c:v>
                </c:pt>
              </c:numCache>
            </c:numRef>
          </c:val>
          <c:smooth val="0"/>
          <c:extLst>
            <c:ext xmlns:c16="http://schemas.microsoft.com/office/drawing/2014/chart" uri="{C3380CC4-5D6E-409C-BE32-E72D297353CC}">
              <c16:uniqueId val="{00000000-8FB8-447E-92EC-10F1321688DE}"/>
            </c:ext>
          </c:extLst>
        </c:ser>
        <c:ser>
          <c:idx val="1"/>
          <c:order val="1"/>
          <c:tx>
            <c:strRef>
              <c:f>'[2018. Financiero Agosto 9.xlsx]gráficos presJulio2018'!$A$29</c:f>
              <c:strCache>
                <c:ptCount val="1"/>
                <c:pt idx="0">
                  <c:v>Humanizacion Salud </c:v>
                </c:pt>
              </c:strCache>
            </c:strRef>
          </c:tx>
          <c:spPr>
            <a:ln w="31750" cap="rnd">
              <a:solidFill>
                <a:schemeClr val="accent2"/>
              </a:solidFill>
              <a:round/>
            </a:ln>
            <a:effectLst/>
          </c:spPr>
          <c:marker>
            <c:symbol val="none"/>
          </c:marker>
          <c:cat>
            <c:strRef>
              <c:f>'[2018. Financiero Agosto 9.xlsx]gráficos presJulio2018'!$B$27:$H$27</c:f>
              <c:strCache>
                <c:ptCount val="7"/>
                <c:pt idx="0">
                  <c:v>1. ENERO</c:v>
                </c:pt>
                <c:pt idx="1">
                  <c:v>2. FEBRERO</c:v>
                </c:pt>
                <c:pt idx="2">
                  <c:v>3. MARZO</c:v>
                </c:pt>
                <c:pt idx="3">
                  <c:v>4. ABRIL</c:v>
                </c:pt>
                <c:pt idx="4">
                  <c:v>5. MAYO</c:v>
                </c:pt>
                <c:pt idx="5">
                  <c:v>6. JUNIO</c:v>
                </c:pt>
                <c:pt idx="6">
                  <c:v>7. JULIO</c:v>
                </c:pt>
              </c:strCache>
            </c:strRef>
          </c:cat>
          <c:val>
            <c:numRef>
              <c:f>'[2018. Financiero Agosto 9.xlsx]gráficos presJulio2018'!$B$29:$H$29</c:f>
              <c:numCache>
                <c:formatCode>_-"$"* #,##0_-;\-"$"* #,##0_-;_-"$"* "-"_-;_-@_-</c:formatCode>
                <c:ptCount val="7"/>
                <c:pt idx="0">
                  <c:v>7780000</c:v>
                </c:pt>
                <c:pt idx="1">
                  <c:v>11863000</c:v>
                </c:pt>
                <c:pt idx="2">
                  <c:v>7449695</c:v>
                </c:pt>
                <c:pt idx="3">
                  <c:v>5378008</c:v>
                </c:pt>
                <c:pt idx="4">
                  <c:v>7700000</c:v>
                </c:pt>
                <c:pt idx="5">
                  <c:v>4344000</c:v>
                </c:pt>
                <c:pt idx="6">
                  <c:v>57442500</c:v>
                </c:pt>
              </c:numCache>
            </c:numRef>
          </c:val>
          <c:smooth val="0"/>
          <c:extLst>
            <c:ext xmlns:c16="http://schemas.microsoft.com/office/drawing/2014/chart" uri="{C3380CC4-5D6E-409C-BE32-E72D297353CC}">
              <c16:uniqueId val="{00000001-8FB8-447E-92EC-10F1321688DE}"/>
            </c:ext>
          </c:extLst>
        </c:ser>
        <c:ser>
          <c:idx val="2"/>
          <c:order val="2"/>
          <c:tx>
            <c:strRef>
              <c:f>'[2018. Financiero Agosto 9.xlsx]gráficos presJulio2018'!$A$30</c:f>
              <c:strCache>
                <c:ptCount val="1"/>
                <c:pt idx="0">
                  <c:v>Gestión del Riesgo</c:v>
                </c:pt>
              </c:strCache>
            </c:strRef>
          </c:tx>
          <c:spPr>
            <a:ln w="31750" cap="rnd">
              <a:solidFill>
                <a:schemeClr val="accent3"/>
              </a:solidFill>
              <a:round/>
            </a:ln>
            <a:effectLst/>
          </c:spPr>
          <c:marker>
            <c:symbol val="none"/>
          </c:marker>
          <c:cat>
            <c:strRef>
              <c:f>'[2018. Financiero Agosto 9.xlsx]gráficos presJulio2018'!$B$27:$H$27</c:f>
              <c:strCache>
                <c:ptCount val="7"/>
                <c:pt idx="0">
                  <c:v>1. ENERO</c:v>
                </c:pt>
                <c:pt idx="1">
                  <c:v>2. FEBRERO</c:v>
                </c:pt>
                <c:pt idx="2">
                  <c:v>3. MARZO</c:v>
                </c:pt>
                <c:pt idx="3">
                  <c:v>4. ABRIL</c:v>
                </c:pt>
                <c:pt idx="4">
                  <c:v>5. MAYO</c:v>
                </c:pt>
                <c:pt idx="5">
                  <c:v>6. JUNIO</c:v>
                </c:pt>
                <c:pt idx="6">
                  <c:v>7. JULIO</c:v>
                </c:pt>
              </c:strCache>
            </c:strRef>
          </c:cat>
          <c:val>
            <c:numRef>
              <c:f>'[2018. Financiero Agosto 9.xlsx]gráficos presJulio2018'!$B$30:$H$30</c:f>
              <c:numCache>
                <c:formatCode>_-"$"* #,##0_-;\-"$"* #,##0_-;_-"$"* "-"_-;_-@_-</c:formatCode>
                <c:ptCount val="7"/>
                <c:pt idx="0">
                  <c:v>30001488</c:v>
                </c:pt>
                <c:pt idx="1">
                  <c:v>23168374</c:v>
                </c:pt>
                <c:pt idx="2">
                  <c:v>20437597</c:v>
                </c:pt>
                <c:pt idx="3">
                  <c:v>12319280</c:v>
                </c:pt>
                <c:pt idx="4">
                  <c:v>17304864</c:v>
                </c:pt>
                <c:pt idx="5">
                  <c:v>18476422</c:v>
                </c:pt>
                <c:pt idx="6">
                  <c:v>11022322</c:v>
                </c:pt>
              </c:numCache>
            </c:numRef>
          </c:val>
          <c:smooth val="0"/>
          <c:extLst>
            <c:ext xmlns:c16="http://schemas.microsoft.com/office/drawing/2014/chart" uri="{C3380CC4-5D6E-409C-BE32-E72D297353CC}">
              <c16:uniqueId val="{00000002-8FB8-447E-92EC-10F1321688DE}"/>
            </c:ext>
          </c:extLst>
        </c:ser>
        <c:ser>
          <c:idx val="3"/>
          <c:order val="3"/>
          <c:tx>
            <c:strRef>
              <c:f>'[2018. Financiero Agosto 9.xlsx]gráficos presJulio2018'!$A$31</c:f>
              <c:strCache>
                <c:ptCount val="1"/>
                <c:pt idx="0">
                  <c:v>Salud Comunitaria</c:v>
                </c:pt>
              </c:strCache>
            </c:strRef>
          </c:tx>
          <c:spPr>
            <a:ln w="31750" cap="rnd">
              <a:solidFill>
                <a:schemeClr val="accent4"/>
              </a:solidFill>
              <a:round/>
            </a:ln>
            <a:effectLst/>
          </c:spPr>
          <c:marker>
            <c:symbol val="none"/>
          </c:marker>
          <c:cat>
            <c:strRef>
              <c:f>'[2018. Financiero Agosto 9.xlsx]gráficos presJulio2018'!$B$27:$H$27</c:f>
              <c:strCache>
                <c:ptCount val="7"/>
                <c:pt idx="0">
                  <c:v>1. ENERO</c:v>
                </c:pt>
                <c:pt idx="1">
                  <c:v>2. FEBRERO</c:v>
                </c:pt>
                <c:pt idx="2">
                  <c:v>3. MARZO</c:v>
                </c:pt>
                <c:pt idx="3">
                  <c:v>4. ABRIL</c:v>
                </c:pt>
                <c:pt idx="4">
                  <c:v>5. MAYO</c:v>
                </c:pt>
                <c:pt idx="5">
                  <c:v>6. JUNIO</c:v>
                </c:pt>
                <c:pt idx="6">
                  <c:v>7. JULIO</c:v>
                </c:pt>
              </c:strCache>
            </c:strRef>
          </c:cat>
          <c:val>
            <c:numRef>
              <c:f>'[2018. Financiero Agosto 9.xlsx]gráficos presJulio2018'!$B$31:$H$31</c:f>
              <c:numCache>
                <c:formatCode>General</c:formatCode>
                <c:ptCount val="7"/>
                <c:pt idx="2" formatCode="_-&quot;$&quot;* #,##0_-;\-&quot;$&quot;* #,##0_-;_-&quot;$&quot;* &quot;-&quot;_-;_-@_-">
                  <c:v>305800</c:v>
                </c:pt>
                <c:pt idx="3" formatCode="_-&quot;$&quot;* #,##0_-;\-&quot;$&quot;* #,##0_-;_-&quot;$&quot;* &quot;-&quot;_-;_-@_-">
                  <c:v>3000000</c:v>
                </c:pt>
              </c:numCache>
            </c:numRef>
          </c:val>
          <c:smooth val="0"/>
          <c:extLst>
            <c:ext xmlns:c16="http://schemas.microsoft.com/office/drawing/2014/chart" uri="{C3380CC4-5D6E-409C-BE32-E72D297353CC}">
              <c16:uniqueId val="{00000003-8FB8-447E-92EC-10F1321688DE}"/>
            </c:ext>
          </c:extLst>
        </c:ser>
        <c:dLbls>
          <c:showLegendKey val="0"/>
          <c:showVal val="0"/>
          <c:showCatName val="0"/>
          <c:showSerName val="0"/>
          <c:showPercent val="0"/>
          <c:showBubbleSize val="0"/>
        </c:dLbls>
        <c:smooth val="0"/>
        <c:axId val="617278480"/>
        <c:axId val="606797008"/>
      </c:lineChart>
      <c:catAx>
        <c:axId val="61727848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000" b="0" i="0" u="none" strike="noStrike" kern="1200" cap="all" baseline="0">
                <a:solidFill>
                  <a:schemeClr val="dk1">
                    <a:lumMod val="75000"/>
                    <a:lumOff val="25000"/>
                  </a:schemeClr>
                </a:solidFill>
                <a:latin typeface="+mn-lt"/>
                <a:ea typeface="+mn-ea"/>
                <a:cs typeface="+mn-cs"/>
              </a:defRPr>
            </a:pPr>
            <a:endParaRPr lang="es-CO"/>
          </a:p>
        </c:txPr>
        <c:crossAx val="606797008"/>
        <c:crosses val="autoZero"/>
        <c:auto val="1"/>
        <c:lblAlgn val="ctr"/>
        <c:lblOffset val="100"/>
        <c:noMultiLvlLbl val="0"/>
      </c:catAx>
      <c:valAx>
        <c:axId val="606797008"/>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title>
          <c:overlay val="0"/>
          <c:spPr>
            <a:noFill/>
            <a:ln>
              <a:noFill/>
            </a:ln>
            <a:effectLst/>
          </c:spPr>
          <c:txPr>
            <a:bodyPr rot="-5400000" spcFirstLastPara="1" vertOverflow="ellipsis" vert="horz" wrap="square" anchor="ctr" anchorCtr="1"/>
            <a:lstStyle/>
            <a:p>
              <a:pPr>
                <a:defRPr sz="2000" b="1" i="0" u="none" strike="noStrike" kern="1200" baseline="0">
                  <a:solidFill>
                    <a:schemeClr val="dk1">
                      <a:lumMod val="75000"/>
                      <a:lumOff val="25000"/>
                    </a:schemeClr>
                  </a:solidFill>
                  <a:latin typeface="+mn-lt"/>
                  <a:ea typeface="+mn-ea"/>
                  <a:cs typeface="+mn-cs"/>
                </a:defRPr>
              </a:pPr>
              <a:endParaRPr lang="es-CO"/>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s-CO"/>
          </a:p>
        </c:txPr>
        <c:crossAx val="617278480"/>
        <c:crosses val="autoZero"/>
        <c:crossBetween val="between"/>
      </c:valAx>
      <c:dTable>
        <c:showHorzBorder val="1"/>
        <c:showVertBorder val="1"/>
        <c:showOutline val="1"/>
        <c:showKeys val="1"/>
        <c:spPr>
          <a:noFill/>
          <a:ln w="9525">
            <a:solidFill>
              <a:schemeClr val="dk1">
                <a:lumMod val="35000"/>
                <a:lumOff val="65000"/>
              </a:schemeClr>
            </a:solidFill>
          </a:ln>
          <a:effectLst/>
        </c:spPr>
        <c:txPr>
          <a:bodyPr rot="0" spcFirstLastPara="1" vertOverflow="ellipsis" vert="horz" wrap="square" anchor="ctr" anchorCtr="1"/>
          <a:lstStyle/>
          <a:p>
            <a:pPr rtl="0">
              <a:defRPr sz="2000" b="0" i="0" u="none" strike="noStrike" kern="1200" baseline="0">
                <a:solidFill>
                  <a:schemeClr val="dk1">
                    <a:lumMod val="75000"/>
                    <a:lumOff val="25000"/>
                  </a:schemeClr>
                </a:solidFill>
                <a:latin typeface="+mn-lt"/>
                <a:ea typeface="+mn-ea"/>
                <a:cs typeface="+mn-cs"/>
              </a:defRPr>
            </a:pPr>
            <a:endParaRPr lang="es-CO"/>
          </a:p>
        </c:txPr>
      </c:dTable>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2000"/>
      </a:pPr>
      <a:endParaRPr lang="es-C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E7B030-916D-4965-921B-358EDB24FA34}" type="doc">
      <dgm:prSet loTypeId="urn:microsoft.com/office/officeart/2005/8/layout/cycle8" loCatId="cycle" qsTypeId="urn:microsoft.com/office/officeart/2005/8/quickstyle/simple1" qsCatId="simple" csTypeId="urn:microsoft.com/office/officeart/2005/8/colors/accent1_1" csCatId="accent1" phldr="1"/>
      <dgm:spPr/>
    </dgm:pt>
    <dgm:pt modelId="{B2A73927-3CE4-4FC3-9D2F-7D68D1ADE8A1}">
      <dgm:prSet phldrT="[Texto]" custT="1"/>
      <dgm:spPr>
        <a:solidFill>
          <a:schemeClr val="accent2">
            <a:lumMod val="40000"/>
            <a:lumOff val="60000"/>
          </a:schemeClr>
        </a:solidFill>
        <a:scene3d>
          <a:camera prst="orthographicFront"/>
          <a:lightRig rig="threePt" dir="t"/>
        </a:scene3d>
        <a:sp3d>
          <a:bevelT/>
        </a:sp3d>
      </dgm:spPr>
      <dgm:t>
        <a:bodyPr/>
        <a:lstStyle/>
        <a:p>
          <a:endParaRPr lang="es-ES" sz="2000" dirty="0"/>
        </a:p>
        <a:p>
          <a:endParaRPr lang="es-ES" sz="2000" dirty="0"/>
        </a:p>
        <a:p>
          <a:r>
            <a:rPr lang="es-ES" sz="2800" b="1" dirty="0">
              <a:latin typeface="Helvetica" panose="020B0604020202020204" pitchFamily="34" charset="0"/>
              <a:cs typeface="Helvetica" panose="020B0604020202020204" pitchFamily="34" charset="0"/>
            </a:rPr>
            <a:t>Dimensión Comunitaria </a:t>
          </a:r>
        </a:p>
      </dgm:t>
    </dgm:pt>
    <dgm:pt modelId="{C2C01C6C-E254-4A32-B298-3F96268816BB}" type="parTrans" cxnId="{09D3EAD7-034E-4EA9-9207-22518913D9FC}">
      <dgm:prSet/>
      <dgm:spPr/>
      <dgm:t>
        <a:bodyPr/>
        <a:lstStyle/>
        <a:p>
          <a:endParaRPr lang="es-ES"/>
        </a:p>
      </dgm:t>
    </dgm:pt>
    <dgm:pt modelId="{1307E329-0C4E-41A5-A704-E76BC4181DEC}" type="sibTrans" cxnId="{09D3EAD7-034E-4EA9-9207-22518913D9FC}">
      <dgm:prSet/>
      <dgm:spPr/>
      <dgm:t>
        <a:bodyPr/>
        <a:lstStyle/>
        <a:p>
          <a:endParaRPr lang="es-ES"/>
        </a:p>
      </dgm:t>
    </dgm:pt>
    <dgm:pt modelId="{77E52D33-B112-4CCA-955B-05E9F35D24C3}">
      <dgm:prSet phldrT="[Texto]" custT="1"/>
      <dgm:spPr>
        <a:solidFill>
          <a:srgbClr val="ED7D31"/>
        </a:solidFill>
        <a:scene3d>
          <a:camera prst="orthographicFront"/>
          <a:lightRig rig="threePt" dir="t"/>
        </a:scene3d>
        <a:sp3d>
          <a:bevelT/>
        </a:sp3d>
      </dgm:spPr>
      <dgm:t>
        <a:bodyPr/>
        <a:lstStyle/>
        <a:p>
          <a:r>
            <a:rPr lang="es-ES" sz="2800" b="1" dirty="0">
              <a:latin typeface="Helvetica" panose="020B0604020202020204" pitchFamily="34" charset="0"/>
              <a:cs typeface="Helvetica" panose="020B0604020202020204" pitchFamily="34" charset="0"/>
            </a:rPr>
            <a:t>Dimensión Individual</a:t>
          </a:r>
        </a:p>
      </dgm:t>
    </dgm:pt>
    <dgm:pt modelId="{8E4164F5-473D-41CA-8930-8D06DFFDABB1}" type="parTrans" cxnId="{2F77AA15-FFF3-4DEC-A632-7D75FFE8AC92}">
      <dgm:prSet/>
      <dgm:spPr/>
      <dgm:t>
        <a:bodyPr/>
        <a:lstStyle/>
        <a:p>
          <a:endParaRPr lang="es-ES"/>
        </a:p>
      </dgm:t>
    </dgm:pt>
    <dgm:pt modelId="{311AE320-25CE-4B57-A998-75C2B78CE9D9}" type="sibTrans" cxnId="{2F77AA15-FFF3-4DEC-A632-7D75FFE8AC92}">
      <dgm:prSet/>
      <dgm:spPr/>
      <dgm:t>
        <a:bodyPr/>
        <a:lstStyle/>
        <a:p>
          <a:endParaRPr lang="es-ES"/>
        </a:p>
      </dgm:t>
    </dgm:pt>
    <dgm:pt modelId="{85622B77-006D-4E4E-82EF-205C03BF62FF}" type="pres">
      <dgm:prSet presAssocID="{18E7B030-916D-4965-921B-358EDB24FA34}" presName="compositeShape" presStyleCnt="0">
        <dgm:presLayoutVars>
          <dgm:chMax val="7"/>
          <dgm:dir/>
          <dgm:resizeHandles val="exact"/>
        </dgm:presLayoutVars>
      </dgm:prSet>
      <dgm:spPr/>
    </dgm:pt>
    <dgm:pt modelId="{1B8BF95B-3DB5-4179-B8EC-B257FD2B9878}" type="pres">
      <dgm:prSet presAssocID="{18E7B030-916D-4965-921B-358EDB24FA34}" presName="wedge1" presStyleLbl="node1" presStyleIdx="0" presStyleCnt="2" custScaleX="100361" custScaleY="101741" custLinFactNeighborX="1038" custLinFactNeighborY="668"/>
      <dgm:spPr/>
    </dgm:pt>
    <dgm:pt modelId="{59B0754F-0EEE-4B3D-B22A-1A14890DD084}" type="pres">
      <dgm:prSet presAssocID="{18E7B030-916D-4965-921B-358EDB24FA34}" presName="dummy1a" presStyleCnt="0"/>
      <dgm:spPr/>
    </dgm:pt>
    <dgm:pt modelId="{E4F7ABBA-2DC7-46BB-B736-DCD0CAEEC20B}" type="pres">
      <dgm:prSet presAssocID="{18E7B030-916D-4965-921B-358EDB24FA34}" presName="dummy1b" presStyleCnt="0"/>
      <dgm:spPr/>
    </dgm:pt>
    <dgm:pt modelId="{301696D8-BC39-4EC4-9673-2A1D2E59AED3}" type="pres">
      <dgm:prSet presAssocID="{18E7B030-916D-4965-921B-358EDB24FA34}" presName="wedge1Tx" presStyleLbl="node1" presStyleIdx="0" presStyleCnt="2">
        <dgm:presLayoutVars>
          <dgm:chMax val="0"/>
          <dgm:chPref val="0"/>
          <dgm:bulletEnabled val="1"/>
        </dgm:presLayoutVars>
      </dgm:prSet>
      <dgm:spPr/>
    </dgm:pt>
    <dgm:pt modelId="{D3E25D96-8757-418B-BFF7-CBB5E804590A}" type="pres">
      <dgm:prSet presAssocID="{18E7B030-916D-4965-921B-358EDB24FA34}" presName="wedge2" presStyleLbl="node1" presStyleIdx="1" presStyleCnt="2" custLinFactNeighborX="1432" custLinFactNeighborY="4880"/>
      <dgm:spPr/>
    </dgm:pt>
    <dgm:pt modelId="{6E4B5C54-A992-4DFB-9B11-6A82634163B2}" type="pres">
      <dgm:prSet presAssocID="{18E7B030-916D-4965-921B-358EDB24FA34}" presName="dummy2a" presStyleCnt="0"/>
      <dgm:spPr/>
    </dgm:pt>
    <dgm:pt modelId="{A373932B-AA6B-4C4F-9D84-321E90D9638C}" type="pres">
      <dgm:prSet presAssocID="{18E7B030-916D-4965-921B-358EDB24FA34}" presName="dummy2b" presStyleCnt="0"/>
      <dgm:spPr/>
    </dgm:pt>
    <dgm:pt modelId="{3DB5CEB2-3507-4A2E-BCEC-5CF749771632}" type="pres">
      <dgm:prSet presAssocID="{18E7B030-916D-4965-921B-358EDB24FA34}" presName="wedge2Tx" presStyleLbl="node1" presStyleIdx="1" presStyleCnt="2">
        <dgm:presLayoutVars>
          <dgm:chMax val="0"/>
          <dgm:chPref val="0"/>
          <dgm:bulletEnabled val="1"/>
        </dgm:presLayoutVars>
      </dgm:prSet>
      <dgm:spPr/>
    </dgm:pt>
    <dgm:pt modelId="{325F650D-BDA3-4C59-AB4B-9DB68D699C30}" type="pres">
      <dgm:prSet presAssocID="{1307E329-0C4E-41A5-A704-E76BC4181DEC}" presName="arrowWedge1" presStyleLbl="fgSibTrans2D1" presStyleIdx="0" presStyleCnt="2" custScaleY="100400" custLinFactNeighborY="1639"/>
      <dgm:spPr>
        <a:scene3d>
          <a:camera prst="orthographicFront"/>
          <a:lightRig rig="threePt" dir="t"/>
        </a:scene3d>
        <a:sp3d>
          <a:bevelT/>
        </a:sp3d>
      </dgm:spPr>
    </dgm:pt>
    <dgm:pt modelId="{35C5F564-2445-3A46-A074-42EBA13FDD99}" type="pres">
      <dgm:prSet presAssocID="{311AE320-25CE-4B57-A998-75C2B78CE9D9}" presName="arrowWedge2" presStyleLbl="fgSibTrans2D1" presStyleIdx="1" presStyleCnt="2" custLinFactNeighborX="1268" custLinFactNeighborY="-1376"/>
      <dgm:spPr>
        <a:scene3d>
          <a:camera prst="orthographicFront"/>
          <a:lightRig rig="threePt" dir="t"/>
        </a:scene3d>
        <a:sp3d>
          <a:bevelT/>
        </a:sp3d>
      </dgm:spPr>
    </dgm:pt>
  </dgm:ptLst>
  <dgm:cxnLst>
    <dgm:cxn modelId="{2F77AA15-FFF3-4DEC-A632-7D75FFE8AC92}" srcId="{18E7B030-916D-4965-921B-358EDB24FA34}" destId="{77E52D33-B112-4CCA-955B-05E9F35D24C3}" srcOrd="1" destOrd="0" parTransId="{8E4164F5-473D-41CA-8930-8D06DFFDABB1}" sibTransId="{311AE320-25CE-4B57-A998-75C2B78CE9D9}"/>
    <dgm:cxn modelId="{9070EA71-00CC-574C-8CC3-CE4CA33B0346}" type="presOf" srcId="{18E7B030-916D-4965-921B-358EDB24FA34}" destId="{85622B77-006D-4E4E-82EF-205C03BF62FF}" srcOrd="0" destOrd="0" presId="urn:microsoft.com/office/officeart/2005/8/layout/cycle8"/>
    <dgm:cxn modelId="{F6D564A4-8B97-B04B-B8F0-F9D682BA3B9E}" type="presOf" srcId="{77E52D33-B112-4CCA-955B-05E9F35D24C3}" destId="{D3E25D96-8757-418B-BFF7-CBB5E804590A}" srcOrd="0" destOrd="0" presId="urn:microsoft.com/office/officeart/2005/8/layout/cycle8"/>
    <dgm:cxn modelId="{768DB6A6-D2BF-1B4A-8BF0-3F14FA061CD1}" type="presOf" srcId="{B2A73927-3CE4-4FC3-9D2F-7D68D1ADE8A1}" destId="{1B8BF95B-3DB5-4179-B8EC-B257FD2B9878}" srcOrd="0" destOrd="0" presId="urn:microsoft.com/office/officeart/2005/8/layout/cycle8"/>
    <dgm:cxn modelId="{09D3EAD7-034E-4EA9-9207-22518913D9FC}" srcId="{18E7B030-916D-4965-921B-358EDB24FA34}" destId="{B2A73927-3CE4-4FC3-9D2F-7D68D1ADE8A1}" srcOrd="0" destOrd="0" parTransId="{C2C01C6C-E254-4A32-B298-3F96268816BB}" sibTransId="{1307E329-0C4E-41A5-A704-E76BC4181DEC}"/>
    <dgm:cxn modelId="{9A8598F3-EEA0-7B4B-A65F-8CA09246C93F}" type="presOf" srcId="{77E52D33-B112-4CCA-955B-05E9F35D24C3}" destId="{3DB5CEB2-3507-4A2E-BCEC-5CF749771632}" srcOrd="1" destOrd="0" presId="urn:microsoft.com/office/officeart/2005/8/layout/cycle8"/>
    <dgm:cxn modelId="{84B839F5-0D03-AE4D-B63A-D31AF875F8FC}" type="presOf" srcId="{B2A73927-3CE4-4FC3-9D2F-7D68D1ADE8A1}" destId="{301696D8-BC39-4EC4-9673-2A1D2E59AED3}" srcOrd="1" destOrd="0" presId="urn:microsoft.com/office/officeart/2005/8/layout/cycle8"/>
    <dgm:cxn modelId="{A44DD24A-724B-C643-B29A-3F1A1ED49205}" type="presParOf" srcId="{85622B77-006D-4E4E-82EF-205C03BF62FF}" destId="{1B8BF95B-3DB5-4179-B8EC-B257FD2B9878}" srcOrd="0" destOrd="0" presId="urn:microsoft.com/office/officeart/2005/8/layout/cycle8"/>
    <dgm:cxn modelId="{2977C804-0199-EA4B-B72F-FE59925F9840}" type="presParOf" srcId="{85622B77-006D-4E4E-82EF-205C03BF62FF}" destId="{59B0754F-0EEE-4B3D-B22A-1A14890DD084}" srcOrd="1" destOrd="0" presId="urn:microsoft.com/office/officeart/2005/8/layout/cycle8"/>
    <dgm:cxn modelId="{A0F8502D-68BB-5744-9CE8-4881BE577B68}" type="presParOf" srcId="{85622B77-006D-4E4E-82EF-205C03BF62FF}" destId="{E4F7ABBA-2DC7-46BB-B736-DCD0CAEEC20B}" srcOrd="2" destOrd="0" presId="urn:microsoft.com/office/officeart/2005/8/layout/cycle8"/>
    <dgm:cxn modelId="{C6876E73-0A11-4B40-9C6D-D67D0ADE8D1F}" type="presParOf" srcId="{85622B77-006D-4E4E-82EF-205C03BF62FF}" destId="{301696D8-BC39-4EC4-9673-2A1D2E59AED3}" srcOrd="3" destOrd="0" presId="urn:microsoft.com/office/officeart/2005/8/layout/cycle8"/>
    <dgm:cxn modelId="{D8711E62-B33D-E846-A97B-115AA1C8E4EC}" type="presParOf" srcId="{85622B77-006D-4E4E-82EF-205C03BF62FF}" destId="{D3E25D96-8757-418B-BFF7-CBB5E804590A}" srcOrd="4" destOrd="0" presId="urn:microsoft.com/office/officeart/2005/8/layout/cycle8"/>
    <dgm:cxn modelId="{56880769-23BA-3847-9D23-96DC6A088022}" type="presParOf" srcId="{85622B77-006D-4E4E-82EF-205C03BF62FF}" destId="{6E4B5C54-A992-4DFB-9B11-6A82634163B2}" srcOrd="5" destOrd="0" presId="urn:microsoft.com/office/officeart/2005/8/layout/cycle8"/>
    <dgm:cxn modelId="{674251D9-696C-EA44-BAC3-4A226386CB89}" type="presParOf" srcId="{85622B77-006D-4E4E-82EF-205C03BF62FF}" destId="{A373932B-AA6B-4C4F-9D84-321E90D9638C}" srcOrd="6" destOrd="0" presId="urn:microsoft.com/office/officeart/2005/8/layout/cycle8"/>
    <dgm:cxn modelId="{C04818AD-173B-D946-A12C-CFB8621B29F9}" type="presParOf" srcId="{85622B77-006D-4E4E-82EF-205C03BF62FF}" destId="{3DB5CEB2-3507-4A2E-BCEC-5CF749771632}" srcOrd="7" destOrd="0" presId="urn:microsoft.com/office/officeart/2005/8/layout/cycle8"/>
    <dgm:cxn modelId="{AA4AE5CA-50C9-144E-89AA-D9F747D42244}" type="presParOf" srcId="{85622B77-006D-4E4E-82EF-205C03BF62FF}" destId="{325F650D-BDA3-4C59-AB4B-9DB68D699C30}" srcOrd="8" destOrd="0" presId="urn:microsoft.com/office/officeart/2005/8/layout/cycle8"/>
    <dgm:cxn modelId="{0D0D1DB2-80A4-ED47-916A-043C7E13FFD7}" type="presParOf" srcId="{85622B77-006D-4E4E-82EF-205C03BF62FF}" destId="{35C5F564-2445-3A46-A074-42EBA13FDD99}" srcOrd="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8BF95B-3DB5-4179-B8EC-B257FD2B9878}">
      <dsp:nvSpPr>
        <dsp:cNvPr id="0" name=""/>
        <dsp:cNvSpPr/>
      </dsp:nvSpPr>
      <dsp:spPr>
        <a:xfrm>
          <a:off x="1900630" y="653831"/>
          <a:ext cx="7039693" cy="7136491"/>
        </a:xfrm>
        <a:prstGeom prst="pie">
          <a:avLst>
            <a:gd name="adj1" fmla="val 16200000"/>
            <a:gd name="adj2" fmla="val 5400000"/>
          </a:avLst>
        </a:prstGeom>
        <a:solidFill>
          <a:schemeClr val="accent2">
            <a:lumMod val="40000"/>
            <a:lumOff val="60000"/>
          </a:schemeClr>
        </a:solidFill>
        <a:ln w="1270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r>
            <a:rPr lang="es-ES" sz="2800" b="1" kern="1200" dirty="0">
              <a:latin typeface="Helvetica" panose="020B0604020202020204" pitchFamily="34" charset="0"/>
              <a:cs typeface="Helvetica" panose="020B0604020202020204" pitchFamily="34" charset="0"/>
            </a:rPr>
            <a:t>Dimensión Comunitaria </a:t>
          </a:r>
        </a:p>
      </dsp:txBody>
      <dsp:txXfrm>
        <a:off x="5747319" y="2522912"/>
        <a:ext cx="2514176" cy="3398329"/>
      </dsp:txXfrm>
    </dsp:sp>
    <dsp:sp modelId="{D3E25D96-8757-418B-BFF7-CBB5E804590A}">
      <dsp:nvSpPr>
        <dsp:cNvPr id="0" name=""/>
        <dsp:cNvSpPr/>
      </dsp:nvSpPr>
      <dsp:spPr>
        <a:xfrm>
          <a:off x="1606910" y="1010336"/>
          <a:ext cx="7014371" cy="7014371"/>
        </a:xfrm>
        <a:prstGeom prst="pie">
          <a:avLst>
            <a:gd name="adj1" fmla="val 5400000"/>
            <a:gd name="adj2" fmla="val 16200000"/>
          </a:avLst>
        </a:prstGeom>
        <a:solidFill>
          <a:srgbClr val="ED7D31"/>
        </a:solidFill>
        <a:ln w="1270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 sz="2800" b="1" kern="1200" dirty="0">
              <a:latin typeface="Helvetica" panose="020B0604020202020204" pitchFamily="34" charset="0"/>
              <a:cs typeface="Helvetica" panose="020B0604020202020204" pitchFamily="34" charset="0"/>
            </a:rPr>
            <a:t>Dimensión Individual</a:t>
          </a:r>
        </a:p>
      </dsp:txBody>
      <dsp:txXfrm>
        <a:off x="2283296" y="2847433"/>
        <a:ext cx="2505132" cy="3340176"/>
      </dsp:txXfrm>
    </dsp:sp>
    <dsp:sp modelId="{325F650D-BDA3-4C59-AB4B-9DB68D699C30}">
      <dsp:nvSpPr>
        <dsp:cNvPr id="0" name=""/>
        <dsp:cNvSpPr/>
      </dsp:nvSpPr>
      <dsp:spPr>
        <a:xfrm>
          <a:off x="1479003" y="393788"/>
          <a:ext cx="7882817" cy="7914348"/>
        </a:xfrm>
        <a:prstGeom prst="circularArrow">
          <a:avLst>
            <a:gd name="adj1" fmla="val 5085"/>
            <a:gd name="adj2" fmla="val 327528"/>
            <a:gd name="adj3" fmla="val 5072472"/>
            <a:gd name="adj4" fmla="val 16200000"/>
            <a:gd name="adj5" fmla="val 5932"/>
          </a:avLst>
        </a:prstGeom>
        <a:solidFill>
          <a:schemeClr val="accent1">
            <a:tint val="6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35C5F564-2445-3A46-A074-42EBA13FDD99}">
      <dsp:nvSpPr>
        <dsp:cNvPr id="0" name=""/>
        <dsp:cNvSpPr/>
      </dsp:nvSpPr>
      <dsp:spPr>
        <a:xfrm>
          <a:off x="1272641" y="467646"/>
          <a:ext cx="7882817" cy="7882817"/>
        </a:xfrm>
        <a:prstGeom prst="circularArrow">
          <a:avLst>
            <a:gd name="adj1" fmla="val 5085"/>
            <a:gd name="adj2" fmla="val 327528"/>
            <a:gd name="adj3" fmla="val 15872472"/>
            <a:gd name="adj4" fmla="val 5400000"/>
            <a:gd name="adj5" fmla="val 5932"/>
          </a:avLst>
        </a:prstGeom>
        <a:solidFill>
          <a:schemeClr val="accent1">
            <a:tint val="6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 name="Shape 27"/>
          <p:cNvSpPr>
            <a:spLocks noGrp="1" noRot="1" noChangeAspect="1"/>
          </p:cNvSpPr>
          <p:nvPr>
            <p:ph type="sldImg"/>
          </p:nvPr>
        </p:nvSpPr>
        <p:spPr>
          <a:xfrm>
            <a:off x="1143000" y="685800"/>
            <a:ext cx="4572000" cy="3429000"/>
          </a:xfrm>
          <a:prstGeom prst="rect">
            <a:avLst/>
          </a:prstGeom>
        </p:spPr>
        <p:txBody>
          <a:bodyPr/>
          <a:lstStyle/>
          <a:p>
            <a:endParaRPr/>
          </a:p>
        </p:txBody>
      </p:sp>
      <p:sp>
        <p:nvSpPr>
          <p:cNvPr id="28" name="Shape 2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4617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4512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4484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9643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407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3725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5725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2741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7992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1035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5296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9910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O" dirty="0"/>
              <a:t>Epicopado – Pastoral Salud </a:t>
            </a:r>
          </a:p>
          <a:p>
            <a:r>
              <a:rPr lang="es-CO" dirty="0"/>
              <a:t>Franciso.: 10 comunidad ( hospitales de campaña)– Familias misioneras  (Nodos Mayo 2 Junio2) .</a:t>
            </a:r>
          </a:p>
          <a:p>
            <a:endParaRPr lang="es-CO" dirty="0"/>
          </a:p>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A8D134-EDEC-4C8A-8527-EF7B52CC1199}" type="slidenum">
              <a:rPr kumimoji="0" lang="es-C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C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8520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sp>
        <p:nvSpPr>
          <p:cNvPr id="20" name="Shape 20"/>
          <p:cNvSpPr/>
          <p:nvPr/>
        </p:nvSpPr>
        <p:spPr>
          <a:xfrm>
            <a:off x="22871838" y="446721"/>
            <a:ext cx="1058217" cy="571195"/>
          </a:xfrm>
          <a:prstGeom prst="roundRect">
            <a:avLst>
              <a:gd name="adj" fmla="val 50000"/>
            </a:avLst>
          </a:prstGeom>
          <a:solidFill>
            <a:srgbClr val="2F74D3"/>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1" name="Shape 21"/>
          <p:cNvSpPr>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8B542896-785B-4BF6-B2F1-3C0B5C6B7B4C}" type="datetimeFigureOut">
              <a:rPr lang="es-CO" smtClean="0"/>
              <a:t>2/10/2022</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a:xfrm>
            <a:off x="23079545" y="501788"/>
            <a:ext cx="642805" cy="471924"/>
          </a:xfrm>
        </p:spPr>
        <p:txBody>
          <a:bodyPr/>
          <a:lstStyle/>
          <a:p>
            <a:fld id="{5EF1CCBE-4B5E-4A8E-B3CE-E5CAE70BCE02}" type="slidenum">
              <a:rPr lang="es-CO" smtClean="0"/>
              <a:t>‹Nº›</a:t>
            </a:fld>
            <a:endParaRPr lang="es-CO" dirty="0"/>
          </a:p>
        </p:txBody>
      </p:sp>
    </p:spTree>
    <p:extLst>
      <p:ext uri="{BB962C8B-B14F-4D97-AF65-F5344CB8AC3E}">
        <p14:creationId xmlns:p14="http://schemas.microsoft.com/office/powerpoint/2010/main" val="286846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3048000" y="2244726"/>
            <a:ext cx="18288000" cy="4775200"/>
          </a:xfrm>
        </p:spPr>
        <p:txBody>
          <a:bodyPr anchor="b"/>
          <a:lstStyle>
            <a:lvl1pPr algn="ctr">
              <a:defRPr sz="12000"/>
            </a:lvl1pPr>
          </a:lstStyle>
          <a:p>
            <a:r>
              <a:rPr lang="es-ES"/>
              <a:t>Haga clic para modificar el estilo de título del patrón</a:t>
            </a:r>
            <a:endParaRPr lang="es-CO"/>
          </a:p>
        </p:txBody>
      </p:sp>
      <p:sp>
        <p:nvSpPr>
          <p:cNvPr id="3" name="Subtítulo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s-ES"/>
              <a:t>Haga clic para editar el estilo de subtítulo del patrón</a:t>
            </a:r>
            <a:endParaRPr lang="es-CO"/>
          </a:p>
        </p:txBody>
      </p:sp>
      <p:sp>
        <p:nvSpPr>
          <p:cNvPr id="4" name="Marcador de fecha 3"/>
          <p:cNvSpPr>
            <a:spLocks noGrp="1"/>
          </p:cNvSpPr>
          <p:nvPr>
            <p:ph type="dt" sz="half" idx="10"/>
          </p:nvPr>
        </p:nvSpPr>
        <p:spPr/>
        <p:txBody>
          <a:bodyPr/>
          <a:lstStyle/>
          <a:p>
            <a:fld id="{8B542896-785B-4BF6-B2F1-3C0B5C6B7B4C}" type="datetimeFigureOut">
              <a:rPr lang="es-CO" smtClean="0"/>
              <a:t>2/10/2022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420098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8B542896-785B-4BF6-B2F1-3C0B5C6B7B4C}" type="datetimeFigureOut">
              <a:rPr lang="es-CO" smtClean="0"/>
              <a:t>2/10/2022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2614657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1663700" y="3419477"/>
            <a:ext cx="21031200" cy="5705474"/>
          </a:xfrm>
        </p:spPr>
        <p:txBody>
          <a:bodyPr anchor="b"/>
          <a:lstStyle>
            <a:lvl1pPr>
              <a:defRPr sz="12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B542896-785B-4BF6-B2F1-3C0B5C6B7B4C}" type="datetimeFigureOut">
              <a:rPr lang="es-CO" smtClean="0"/>
              <a:t>2/10/2022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1761029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1676400" y="3651250"/>
            <a:ext cx="10363200" cy="8702676"/>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12344400" y="3651250"/>
            <a:ext cx="10363200" cy="8702676"/>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8B542896-785B-4BF6-B2F1-3C0B5C6B7B4C}" type="datetimeFigureOut">
              <a:rPr lang="es-CO" smtClean="0"/>
              <a:t>2/10/2022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1305055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1679576" y="730251"/>
            <a:ext cx="21031200" cy="2651126"/>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s-ES"/>
              <a:t>Editar el estilo de texto del patrón</a:t>
            </a:r>
          </a:p>
        </p:txBody>
      </p:sp>
      <p:sp>
        <p:nvSpPr>
          <p:cNvPr id="4" name="Marcador de contenido 3"/>
          <p:cNvSpPr>
            <a:spLocks noGrp="1"/>
          </p:cNvSpPr>
          <p:nvPr>
            <p:ph sz="half" idx="2"/>
          </p:nvPr>
        </p:nvSpPr>
        <p:spPr>
          <a:xfrm>
            <a:off x="1679577" y="5010150"/>
            <a:ext cx="10315574" cy="7369176"/>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s-ES"/>
              <a:t>Editar el estilo de texto del patrón</a:t>
            </a:r>
          </a:p>
        </p:txBody>
      </p:sp>
      <p:sp>
        <p:nvSpPr>
          <p:cNvPr id="6" name="Marcador de contenido 5"/>
          <p:cNvSpPr>
            <a:spLocks noGrp="1"/>
          </p:cNvSpPr>
          <p:nvPr>
            <p:ph sz="quarter" idx="4"/>
          </p:nvPr>
        </p:nvSpPr>
        <p:spPr>
          <a:xfrm>
            <a:off x="12344400" y="5010150"/>
            <a:ext cx="10366376" cy="7369176"/>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8B542896-785B-4BF6-B2F1-3C0B5C6B7B4C}" type="datetimeFigureOut">
              <a:rPr lang="es-CO" smtClean="0"/>
              <a:t>2/10/2022</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3475529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8B542896-785B-4BF6-B2F1-3C0B5C6B7B4C}" type="datetimeFigureOut">
              <a:rPr lang="es-CO" smtClean="0"/>
              <a:t>2/10/2022</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3376251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B542896-785B-4BF6-B2F1-3C0B5C6B7B4C}" type="datetimeFigureOut">
              <a:rPr lang="es-CO" smtClean="0"/>
              <a:t>2/10/2022</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2744819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679577" y="914400"/>
            <a:ext cx="7864474" cy="3200400"/>
          </a:xfrm>
        </p:spPr>
        <p:txBody>
          <a:bodyPr anchor="b"/>
          <a:lstStyle>
            <a:lvl1pPr>
              <a:defRPr sz="6400"/>
            </a:lvl1pPr>
          </a:lstStyle>
          <a:p>
            <a:r>
              <a:rPr lang="es-ES"/>
              <a:t>Haga clic para modificar el estilo de título del patrón</a:t>
            </a:r>
            <a:endParaRPr lang="es-CO"/>
          </a:p>
        </p:txBody>
      </p:sp>
      <p:sp>
        <p:nvSpPr>
          <p:cNvPr id="3" name="Marcador de contenido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B542896-785B-4BF6-B2F1-3C0B5C6B7B4C}" type="datetimeFigureOut">
              <a:rPr lang="es-CO" smtClean="0"/>
              <a:t>2/10/2022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806297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679577" y="914400"/>
            <a:ext cx="7864474" cy="3200400"/>
          </a:xfrm>
        </p:spPr>
        <p:txBody>
          <a:bodyPr anchor="b"/>
          <a:lstStyle>
            <a:lvl1pPr>
              <a:defRPr sz="64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s-CO"/>
          </a:p>
        </p:txBody>
      </p:sp>
      <p:sp>
        <p:nvSpPr>
          <p:cNvPr id="4" name="Marcador de texto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B542896-785B-4BF6-B2F1-3C0B5C6B7B4C}" type="datetimeFigureOut">
              <a:rPr lang="es-CO" smtClean="0"/>
              <a:t>2/10/2022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2000644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8B542896-785B-4BF6-B2F1-3C0B5C6B7B4C}" type="datetimeFigureOut">
              <a:rPr lang="es-CO" smtClean="0"/>
              <a:t>2/10/2022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1982051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7449800" y="730250"/>
            <a:ext cx="5257800" cy="11623676"/>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1676400" y="730250"/>
            <a:ext cx="15468600" cy="11623676"/>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8B542896-785B-4BF6-B2F1-3C0B5C6B7B4C}" type="datetimeFigureOut">
              <a:rPr lang="es-CO" smtClean="0"/>
              <a:t>2/10/2022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5EF1CCBE-4B5E-4A8E-B3CE-E5CAE70BCE02}" type="slidenum">
              <a:rPr lang="es-CO" smtClean="0"/>
              <a:t>‹Nº›</a:t>
            </a:fld>
            <a:endParaRPr lang="es-CO"/>
          </a:p>
        </p:txBody>
      </p:sp>
    </p:spTree>
    <p:extLst>
      <p:ext uri="{BB962C8B-B14F-4D97-AF65-F5344CB8AC3E}">
        <p14:creationId xmlns:p14="http://schemas.microsoft.com/office/powerpoint/2010/main" val="29791885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448070" y="1431777"/>
            <a:ext cx="23487860" cy="1"/>
          </a:xfrm>
          <a:prstGeom prst="line">
            <a:avLst/>
          </a:prstGeom>
          <a:ln w="12700">
            <a:solidFill>
              <a:srgbClr val="92929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 name="Shape 3"/>
          <p:cNvSpPr/>
          <p:nvPr/>
        </p:nvSpPr>
        <p:spPr>
          <a:xfrm>
            <a:off x="22871838" y="446721"/>
            <a:ext cx="1058217" cy="571195"/>
          </a:xfrm>
          <a:prstGeom prst="roundRect">
            <a:avLst>
              <a:gd name="adj" fmla="val 50000"/>
            </a:avLst>
          </a:prstGeom>
          <a:solidFill>
            <a:srgbClr val="2F74D3"/>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 name="Shape 4"/>
          <p:cNvSpPr>
            <a:spLocks noGrp="1"/>
          </p:cNvSpPr>
          <p:nvPr>
            <p:ph type="sldNum" sz="quarter" idx="2"/>
          </p:nvPr>
        </p:nvSpPr>
        <p:spPr>
          <a:xfrm>
            <a:off x="23174281" y="501788"/>
            <a:ext cx="453332" cy="469901"/>
          </a:xfrm>
          <a:prstGeom prst="rect">
            <a:avLst/>
          </a:prstGeom>
          <a:ln w="12700">
            <a:miter lim="400000"/>
          </a:ln>
        </p:spPr>
        <p:txBody>
          <a:bodyPr wrap="none" lIns="50800" tIns="50800" rIns="50800" bIns="50800">
            <a:spAutoFit/>
          </a:bodyPr>
          <a:lstStyle>
            <a:lvl1pPr>
              <a:defRPr sz="2400">
                <a:solidFill>
                  <a:srgbClr val="FFFFFF"/>
                </a:solidFill>
                <a:latin typeface="Helvetica"/>
                <a:ea typeface="Helvetica"/>
                <a:cs typeface="Helvetica"/>
                <a:sym typeface="Helvetica"/>
              </a:defRPr>
            </a:lvl1pPr>
          </a:lstStyle>
          <a:p>
            <a:fld id="{86CB4B4D-7CA3-9044-876B-883B54F8677D}" type="slidenum">
              <a:t>‹Nº›</a:t>
            </a:fld>
            <a:endParaRPr/>
          </a:p>
        </p:txBody>
      </p:sp>
      <p:sp>
        <p:nvSpPr>
          <p:cNvPr id="5" name="Shape 5"/>
          <p:cNvSpPr>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Texto del título</a:t>
            </a:r>
          </a:p>
        </p:txBody>
      </p:sp>
      <p:sp>
        <p:nvSpPr>
          <p:cNvPr id="6" name="Shape 6"/>
          <p:cNvSpPr>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Nivel de texto 1</a:t>
            </a:r>
          </a:p>
          <a:p>
            <a:pPr lvl="1"/>
            <a:r>
              <a:t>Nivel de texto 2</a:t>
            </a:r>
          </a:p>
          <a:p>
            <a:pPr lvl="2"/>
            <a:r>
              <a:t>Nivel de texto 3</a:t>
            </a:r>
          </a:p>
          <a:p>
            <a:pPr lvl="3"/>
            <a:r>
              <a:t>Nivel de texto 4</a:t>
            </a:r>
          </a:p>
          <a:p>
            <a:pPr lvl="4"/>
            <a:r>
              <a:t>Nivel de texto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ln>
            <a:noFill/>
          </a:ln>
          <a:solidFill>
            <a:srgbClr val="000000"/>
          </a:solidFill>
          <a:uFillTx/>
          <a:latin typeface="Helvetica Neue"/>
          <a:ea typeface="Helvetica Neue"/>
          <a:cs typeface="Helvetica Neue"/>
          <a:sym typeface="Helvetica Neue"/>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ln>
            <a:noFill/>
          </a:ln>
          <a:solidFill>
            <a:srgbClr val="000000"/>
          </a:solidFill>
          <a:uFillTx/>
          <a:latin typeface="Helvetica Neue"/>
          <a:ea typeface="Helvetica Neue"/>
          <a:cs typeface="Helvetica Neue"/>
          <a:sym typeface="Helvetica Neue"/>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ln>
            <a:noFill/>
          </a:ln>
          <a:solidFill>
            <a:srgbClr val="000000"/>
          </a:solidFill>
          <a:uFillTx/>
          <a:latin typeface="Helvetica Neue"/>
          <a:ea typeface="Helvetica Neue"/>
          <a:cs typeface="Helvetica Neue"/>
          <a:sym typeface="Helvetica Neue"/>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ln>
            <a:noFill/>
          </a:ln>
          <a:solidFill>
            <a:srgbClr val="000000"/>
          </a:solidFill>
          <a:uFillTx/>
          <a:latin typeface="Helvetica Neue"/>
          <a:ea typeface="Helvetica Neue"/>
          <a:cs typeface="Helvetica Neue"/>
          <a:sym typeface="Helvetica Neue"/>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ln>
            <a:noFill/>
          </a:ln>
          <a:solidFill>
            <a:srgbClr val="000000"/>
          </a:solidFill>
          <a:uFillTx/>
          <a:latin typeface="Helvetica Neue"/>
          <a:ea typeface="Helvetica Neue"/>
          <a:cs typeface="Helvetica Neue"/>
          <a:sym typeface="Helvetica Neue"/>
        </a:defRPr>
      </a:lvl5pPr>
      <a:lvl6pPr marL="381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ln>
            <a:noFill/>
          </a:ln>
          <a:solidFill>
            <a:srgbClr val="000000"/>
          </a:solidFill>
          <a:uFillTx/>
          <a:latin typeface="Helvetica Neue"/>
          <a:ea typeface="Helvetica Neue"/>
          <a:cs typeface="Helvetica Neue"/>
          <a:sym typeface="Helvetica Neue"/>
        </a:defRPr>
      </a:lvl6pPr>
      <a:lvl7pPr marL="444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ln>
            <a:noFill/>
          </a:ln>
          <a:solidFill>
            <a:srgbClr val="000000"/>
          </a:solidFill>
          <a:uFillTx/>
          <a:latin typeface="Helvetica Neue"/>
          <a:ea typeface="Helvetica Neue"/>
          <a:cs typeface="Helvetica Neue"/>
          <a:sym typeface="Helvetica Neue"/>
        </a:defRPr>
      </a:lvl7pPr>
      <a:lvl8pPr marL="508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ln>
            <a:noFill/>
          </a:ln>
          <a:solidFill>
            <a:srgbClr val="000000"/>
          </a:solidFill>
          <a:uFillTx/>
          <a:latin typeface="Helvetica Neue"/>
          <a:ea typeface="Helvetica Neue"/>
          <a:cs typeface="Helvetica Neue"/>
          <a:sym typeface="Helvetica Neue"/>
        </a:defRPr>
      </a:lvl8pPr>
      <a:lvl9pPr marL="571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sz="2400" b="1" i="0" u="none" strike="noStrike" cap="none" spc="0" baseline="0">
          <a:ln>
            <a:noFill/>
          </a:ln>
          <a:solidFill>
            <a:schemeClr val="tx1"/>
          </a:solidFill>
          <a:uFillTx/>
          <a:latin typeface="+mn-lt"/>
          <a:ea typeface="+mn-ea"/>
          <a:cs typeface="+mn-cs"/>
          <a:sym typeface="Helvetica"/>
        </a:defRPr>
      </a:lvl1pPr>
      <a:lvl2pPr marL="0" marR="0" indent="228600" algn="ctr" defTabSz="825500" latinLnBrk="0">
        <a:lnSpc>
          <a:spcPct val="100000"/>
        </a:lnSpc>
        <a:spcBef>
          <a:spcPts val="0"/>
        </a:spcBef>
        <a:spcAft>
          <a:spcPts val="0"/>
        </a:spcAft>
        <a:buClrTx/>
        <a:buSzTx/>
        <a:buFontTx/>
        <a:buNone/>
        <a:tabLst/>
        <a:defRPr sz="2400" b="1" i="0" u="none" strike="noStrike" cap="none" spc="0" baseline="0">
          <a:ln>
            <a:noFill/>
          </a:ln>
          <a:solidFill>
            <a:schemeClr val="tx1"/>
          </a:solidFill>
          <a:uFillTx/>
          <a:latin typeface="+mn-lt"/>
          <a:ea typeface="+mn-ea"/>
          <a:cs typeface="+mn-cs"/>
          <a:sym typeface="Helvetica"/>
        </a:defRPr>
      </a:lvl2pPr>
      <a:lvl3pPr marL="0" marR="0" indent="457200" algn="ctr" defTabSz="825500" latinLnBrk="0">
        <a:lnSpc>
          <a:spcPct val="100000"/>
        </a:lnSpc>
        <a:spcBef>
          <a:spcPts val="0"/>
        </a:spcBef>
        <a:spcAft>
          <a:spcPts val="0"/>
        </a:spcAft>
        <a:buClrTx/>
        <a:buSzTx/>
        <a:buFontTx/>
        <a:buNone/>
        <a:tabLst/>
        <a:defRPr sz="2400" b="1" i="0" u="none" strike="noStrike" cap="none" spc="0" baseline="0">
          <a:ln>
            <a:noFill/>
          </a:ln>
          <a:solidFill>
            <a:schemeClr val="tx1"/>
          </a:solidFill>
          <a:uFillTx/>
          <a:latin typeface="+mn-lt"/>
          <a:ea typeface="+mn-ea"/>
          <a:cs typeface="+mn-cs"/>
          <a:sym typeface="Helvetica"/>
        </a:defRPr>
      </a:lvl3pPr>
      <a:lvl4pPr marL="0" marR="0" indent="685800" algn="ctr" defTabSz="825500" latinLnBrk="0">
        <a:lnSpc>
          <a:spcPct val="100000"/>
        </a:lnSpc>
        <a:spcBef>
          <a:spcPts val="0"/>
        </a:spcBef>
        <a:spcAft>
          <a:spcPts val="0"/>
        </a:spcAft>
        <a:buClrTx/>
        <a:buSzTx/>
        <a:buFontTx/>
        <a:buNone/>
        <a:tabLst/>
        <a:defRPr sz="2400" b="1" i="0" u="none" strike="noStrike" cap="none" spc="0" baseline="0">
          <a:ln>
            <a:noFill/>
          </a:ln>
          <a:solidFill>
            <a:schemeClr val="tx1"/>
          </a:solidFill>
          <a:uFillTx/>
          <a:latin typeface="+mn-lt"/>
          <a:ea typeface="+mn-ea"/>
          <a:cs typeface="+mn-cs"/>
          <a:sym typeface="Helvetica"/>
        </a:defRPr>
      </a:lvl4pPr>
      <a:lvl5pPr marL="0" marR="0" indent="914400" algn="ctr" defTabSz="825500" latinLnBrk="0">
        <a:lnSpc>
          <a:spcPct val="100000"/>
        </a:lnSpc>
        <a:spcBef>
          <a:spcPts val="0"/>
        </a:spcBef>
        <a:spcAft>
          <a:spcPts val="0"/>
        </a:spcAft>
        <a:buClrTx/>
        <a:buSzTx/>
        <a:buFontTx/>
        <a:buNone/>
        <a:tabLst/>
        <a:defRPr sz="2400" b="1" i="0" u="none" strike="noStrike" cap="none" spc="0" baseline="0">
          <a:ln>
            <a:noFill/>
          </a:ln>
          <a:solidFill>
            <a:schemeClr val="tx1"/>
          </a:solidFill>
          <a:uFillTx/>
          <a:latin typeface="+mn-lt"/>
          <a:ea typeface="+mn-ea"/>
          <a:cs typeface="+mn-cs"/>
          <a:sym typeface="Helvetica"/>
        </a:defRPr>
      </a:lvl5pPr>
      <a:lvl6pPr marL="0" marR="0" indent="1143000" algn="ctr" defTabSz="825500" latinLnBrk="0">
        <a:lnSpc>
          <a:spcPct val="100000"/>
        </a:lnSpc>
        <a:spcBef>
          <a:spcPts val="0"/>
        </a:spcBef>
        <a:spcAft>
          <a:spcPts val="0"/>
        </a:spcAft>
        <a:buClrTx/>
        <a:buSzTx/>
        <a:buFontTx/>
        <a:buNone/>
        <a:tabLst/>
        <a:defRPr sz="2400" b="1" i="0" u="none" strike="noStrike" cap="none" spc="0" baseline="0">
          <a:ln>
            <a:noFill/>
          </a:ln>
          <a:solidFill>
            <a:schemeClr val="tx1"/>
          </a:solidFill>
          <a:uFillTx/>
          <a:latin typeface="+mn-lt"/>
          <a:ea typeface="+mn-ea"/>
          <a:cs typeface="+mn-cs"/>
          <a:sym typeface="Helvetica"/>
        </a:defRPr>
      </a:lvl6pPr>
      <a:lvl7pPr marL="0" marR="0" indent="1371600" algn="ctr" defTabSz="825500" latinLnBrk="0">
        <a:lnSpc>
          <a:spcPct val="100000"/>
        </a:lnSpc>
        <a:spcBef>
          <a:spcPts val="0"/>
        </a:spcBef>
        <a:spcAft>
          <a:spcPts val="0"/>
        </a:spcAft>
        <a:buClrTx/>
        <a:buSzTx/>
        <a:buFontTx/>
        <a:buNone/>
        <a:tabLst/>
        <a:defRPr sz="2400" b="1" i="0" u="none" strike="noStrike" cap="none" spc="0" baseline="0">
          <a:ln>
            <a:noFill/>
          </a:ln>
          <a:solidFill>
            <a:schemeClr val="tx1"/>
          </a:solidFill>
          <a:uFillTx/>
          <a:latin typeface="+mn-lt"/>
          <a:ea typeface="+mn-ea"/>
          <a:cs typeface="+mn-cs"/>
          <a:sym typeface="Helvetica"/>
        </a:defRPr>
      </a:lvl7pPr>
      <a:lvl8pPr marL="0" marR="0" indent="1600200" algn="ctr" defTabSz="825500" latinLnBrk="0">
        <a:lnSpc>
          <a:spcPct val="100000"/>
        </a:lnSpc>
        <a:spcBef>
          <a:spcPts val="0"/>
        </a:spcBef>
        <a:spcAft>
          <a:spcPts val="0"/>
        </a:spcAft>
        <a:buClrTx/>
        <a:buSzTx/>
        <a:buFontTx/>
        <a:buNone/>
        <a:tabLst/>
        <a:defRPr sz="2400" b="1" i="0" u="none" strike="noStrike" cap="none" spc="0" baseline="0">
          <a:ln>
            <a:noFill/>
          </a:ln>
          <a:solidFill>
            <a:schemeClr val="tx1"/>
          </a:solidFill>
          <a:uFillTx/>
          <a:latin typeface="+mn-lt"/>
          <a:ea typeface="+mn-ea"/>
          <a:cs typeface="+mn-cs"/>
          <a:sym typeface="Helvetica"/>
        </a:defRPr>
      </a:lvl8pPr>
      <a:lvl9pPr marL="0" marR="0" indent="1828800" algn="ctr" defTabSz="825500" latinLnBrk="0">
        <a:lnSpc>
          <a:spcPct val="100000"/>
        </a:lnSpc>
        <a:spcBef>
          <a:spcPts val="0"/>
        </a:spcBef>
        <a:spcAft>
          <a:spcPts val="0"/>
        </a:spcAft>
        <a:buClrTx/>
        <a:buSzTx/>
        <a:buFontTx/>
        <a:buNone/>
        <a:tabLst/>
        <a:defRPr sz="2400" b="1" i="0" u="none" strike="noStrike" cap="none" spc="0" baseline="0">
          <a:ln>
            <a:noFill/>
          </a:ln>
          <a:solidFill>
            <a:schemeClr val="tx1"/>
          </a:solidFill>
          <a:uFillTx/>
          <a:latin typeface="+mn-lt"/>
          <a:ea typeface="+mn-ea"/>
          <a:cs typeface="+mn-cs"/>
          <a:sym typeface="Helvetica"/>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8B542896-785B-4BF6-B2F1-3C0B5C6B7B4C}" type="datetimeFigureOut">
              <a:rPr lang="es-CO" smtClean="0"/>
              <a:t>2/10/2022</a:t>
            </a:fld>
            <a:endParaRPr lang="es-CO"/>
          </a:p>
        </p:txBody>
      </p:sp>
      <p:sp>
        <p:nvSpPr>
          <p:cNvPr id="5" name="Marcador de pie de página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5EF1CCBE-4B5E-4A8E-B3CE-E5CAE70BCE02}" type="slidenum">
              <a:rPr lang="es-CO" smtClean="0"/>
              <a:t>‹Nº›</a:t>
            </a:fld>
            <a:endParaRPr lang="es-CO"/>
          </a:p>
        </p:txBody>
      </p:sp>
    </p:spTree>
    <p:extLst>
      <p:ext uri="{BB962C8B-B14F-4D97-AF65-F5344CB8AC3E}">
        <p14:creationId xmlns:p14="http://schemas.microsoft.com/office/powerpoint/2010/main" val="1333812326"/>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s-CO"/>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2.jpeg"/><Relationship Id="rId7"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jpeg"/><Relationship Id="rId7"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jpeg"/><Relationship Id="rId7"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1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2.jpeg"/><Relationship Id="rId7"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s>
</file>

<file path=ppt/slides/_rels/slide14.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2.jpeg"/><Relationship Id="rId7" Type="http://schemas.openxmlformats.org/officeDocument/2006/relationships/image" Target="../media/image47.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6.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2.jpeg"/><Relationship Id="rId7" Type="http://schemas.openxmlformats.org/officeDocument/2006/relationships/image" Target="../media/image55.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10" Type="http://schemas.openxmlformats.org/officeDocument/2006/relationships/image" Target="../media/image58.jpeg"/><Relationship Id="rId4" Type="http://schemas.openxmlformats.org/officeDocument/2006/relationships/image" Target="../media/image52.jpeg"/><Relationship Id="rId9"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hape 30"/>
          <p:cNvSpPr/>
          <p:nvPr/>
        </p:nvSpPr>
        <p:spPr>
          <a:xfrm rot="18900000">
            <a:off x="-1853323" y="-5536142"/>
            <a:ext cx="8648976" cy="16192511"/>
          </a:xfrm>
          <a:prstGeom prst="roundRect">
            <a:avLst>
              <a:gd name="adj" fmla="val 50000"/>
            </a:avLst>
          </a:prstGeom>
          <a:solidFill>
            <a:schemeClr val="accent4">
              <a:hueOff val="-461056"/>
              <a:satOff val="4338"/>
              <a:lumOff val="-10225"/>
              <a:alpha val="1164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1" name="Shape 31"/>
          <p:cNvSpPr/>
          <p:nvPr/>
        </p:nvSpPr>
        <p:spPr>
          <a:xfrm rot="13500000">
            <a:off x="15960924" y="2730967"/>
            <a:ext cx="8648977" cy="16192510"/>
          </a:xfrm>
          <a:prstGeom prst="roundRect">
            <a:avLst>
              <a:gd name="adj" fmla="val 50000"/>
            </a:avLst>
          </a:prstGeom>
          <a:solidFill>
            <a:srgbClr val="2F74D3">
              <a:alpha val="14563"/>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2" name="Shape 32"/>
          <p:cNvSpPr>
            <a:spLocks noGrp="1"/>
          </p:cNvSpPr>
          <p:nvPr>
            <p:ph type="sldNum" sz="quarter" idx="2"/>
          </p:nvPr>
        </p:nvSpPr>
        <p:spPr>
          <a:xfrm>
            <a:off x="23259039" y="501788"/>
            <a:ext cx="283816" cy="469901"/>
          </a:xfrm>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1</a:t>
            </a:fld>
            <a:endParaRPr/>
          </a:p>
        </p:txBody>
      </p:sp>
      <p:pic>
        <p:nvPicPr>
          <p:cNvPr id="33" name="LogoPortada.png"/>
          <p:cNvPicPr>
            <a:picLocks noChangeAspect="1"/>
          </p:cNvPicPr>
          <p:nvPr/>
        </p:nvPicPr>
        <p:blipFill>
          <a:blip r:embed="rId2"/>
          <a:stretch>
            <a:fillRect/>
          </a:stretch>
        </p:blipFill>
        <p:spPr>
          <a:xfrm>
            <a:off x="10819689" y="3872227"/>
            <a:ext cx="2744621" cy="2744621"/>
          </a:xfrm>
          <a:prstGeom prst="rect">
            <a:avLst/>
          </a:prstGeom>
          <a:ln w="12700">
            <a:miter lim="400000"/>
          </a:ln>
        </p:spPr>
      </p:pic>
      <p:sp>
        <p:nvSpPr>
          <p:cNvPr id="34" name="Shape 34"/>
          <p:cNvSpPr/>
          <p:nvPr/>
        </p:nvSpPr>
        <p:spPr>
          <a:xfrm>
            <a:off x="3685133" y="6011912"/>
            <a:ext cx="17013734" cy="28448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18000" b="0">
                <a:latin typeface="Helvetica"/>
                <a:ea typeface="Helvetica"/>
                <a:cs typeface="Helvetica"/>
                <a:sym typeface="Helvetica"/>
              </a:defRPr>
            </a:pPr>
            <a:r>
              <a:rPr dirty="0" err="1"/>
              <a:t>Fundación</a:t>
            </a:r>
            <a:r>
              <a:rPr b="1" dirty="0" err="1"/>
              <a:t>Salud</a:t>
            </a:r>
            <a:endParaRPr b="1" dirty="0"/>
          </a:p>
        </p:txBody>
      </p:sp>
    </p:spTree>
    <p:extLst>
      <p:ext uri="{BB962C8B-B14F-4D97-AF65-F5344CB8AC3E}">
        <p14:creationId xmlns:p14="http://schemas.microsoft.com/office/powerpoint/2010/main" val="281797044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p:nvPr/>
        </p:nvSpPr>
        <p:spPr>
          <a:xfrm>
            <a:off x="438549" y="440218"/>
            <a:ext cx="3321051" cy="584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lgn="l">
              <a:defRPr sz="3200">
                <a:latin typeface="Helvetica"/>
                <a:ea typeface="Helvetica"/>
                <a:cs typeface="Helvetica"/>
                <a:sym typeface="Helvetica"/>
              </a:defRPr>
            </a:pPr>
            <a:r>
              <a:rPr dirty="0"/>
              <a:t>Fundación </a:t>
            </a:r>
            <a:r>
              <a:rPr b="0" dirty="0" err="1"/>
              <a:t>Salud</a:t>
            </a:r>
            <a:endParaRPr b="0" dirty="0"/>
          </a:p>
        </p:txBody>
      </p:sp>
      <p:sp>
        <p:nvSpPr>
          <p:cNvPr id="127" name="Shape 127"/>
          <p:cNvSpPr/>
          <p:nvPr/>
        </p:nvSpPr>
        <p:spPr>
          <a:xfrm>
            <a:off x="2275441" y="5820076"/>
            <a:ext cx="16200817" cy="1141595"/>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gn="l">
              <a:lnSpc>
                <a:spcPct val="110000"/>
              </a:lnSpc>
              <a:defRPr sz="6400">
                <a:latin typeface="Helvetica"/>
                <a:ea typeface="Helvetica"/>
                <a:cs typeface="Helvetica"/>
                <a:sym typeface="Helvetica"/>
              </a:defRPr>
            </a:lvl1pPr>
          </a:lstStyle>
          <a:p>
            <a:r>
              <a:rPr lang="es-ES" dirty="0"/>
              <a:t>Impacto Social</a:t>
            </a:r>
            <a:endParaRPr dirty="0"/>
          </a:p>
        </p:txBody>
      </p:sp>
      <p:sp>
        <p:nvSpPr>
          <p:cNvPr id="128" name="Shape 128"/>
          <p:cNvSpPr/>
          <p:nvPr/>
        </p:nvSpPr>
        <p:spPr>
          <a:xfrm>
            <a:off x="2275442" y="7761911"/>
            <a:ext cx="11927942" cy="124707"/>
          </a:xfrm>
          <a:prstGeom prst="rect">
            <a:avLst/>
          </a:prstGeom>
          <a:solidFill>
            <a:schemeClr val="accent4">
              <a:hueOff val="-1081314"/>
              <a:satOff val="4338"/>
              <a:lumOff val="-8931"/>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9" name="Shape 129"/>
          <p:cNvSpPr>
            <a:spLocks noGrp="1"/>
          </p:cNvSpPr>
          <p:nvPr>
            <p:ph type="sldNum" sz="quarter" idx="2"/>
          </p:nvPr>
        </p:nvSpPr>
        <p:spPr>
          <a:xfrm>
            <a:off x="23259039" y="501788"/>
            <a:ext cx="283816" cy="46990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a:t>
            </a:fld>
            <a:endParaRPr/>
          </a:p>
        </p:txBody>
      </p:sp>
      <p:pic>
        <p:nvPicPr>
          <p:cNvPr id="130" name="LogoPortada.png"/>
          <p:cNvPicPr>
            <a:picLocks noChangeAspect="1"/>
          </p:cNvPicPr>
          <p:nvPr/>
        </p:nvPicPr>
        <p:blipFill>
          <a:blip r:embed="rId2"/>
          <a:stretch>
            <a:fillRect/>
          </a:stretch>
        </p:blipFill>
        <p:spPr>
          <a:xfrm>
            <a:off x="1512171" y="2460829"/>
            <a:ext cx="1526541" cy="1526541"/>
          </a:xfrm>
          <a:prstGeom prst="rect">
            <a:avLst/>
          </a:prstGeom>
          <a:ln w="12700">
            <a:miter lim="400000"/>
          </a:ln>
        </p:spPr>
      </p:pic>
      <p:sp>
        <p:nvSpPr>
          <p:cNvPr id="2" name="Rectángulo 1">
            <a:extLst>
              <a:ext uri="{FF2B5EF4-FFF2-40B4-BE49-F238E27FC236}">
                <a16:creationId xmlns:a16="http://schemas.microsoft.com/office/drawing/2014/main" id="{98DBCC45-9CFC-4F73-8AC0-1271CF4B69D4}"/>
              </a:ext>
            </a:extLst>
          </p:cNvPr>
          <p:cNvSpPr/>
          <p:nvPr/>
        </p:nvSpPr>
        <p:spPr>
          <a:xfrm>
            <a:off x="11067039" y="10589494"/>
            <a:ext cx="12192000" cy="1446550"/>
          </a:xfrm>
          <a:prstGeom prst="rect">
            <a:avLst/>
          </a:prstGeom>
        </p:spPr>
        <p:txBody>
          <a:bodyPr>
            <a:spAutoFit/>
          </a:bodyPr>
          <a:lstStyle/>
          <a:p>
            <a:pPr algn="r"/>
            <a:r>
              <a:rPr lang="es-ES_tradnl" sz="2400" dirty="0">
                <a:solidFill>
                  <a:srgbClr val="1F4E79"/>
                </a:solidFill>
                <a:latin typeface="Times New Roman" panose="02020603050405020304" pitchFamily="18" charset="0"/>
                <a:ea typeface="Calibri" panose="020F0502020204030204" pitchFamily="34" charset="0"/>
                <a:cs typeface="Arial" panose="020B0604020202020204" pitchFamily="34" charset="0"/>
              </a:rPr>
              <a:t>NUESTRO LEGADO </a:t>
            </a:r>
            <a:endParaRPr lang="es-ES" sz="2400" dirty="0">
              <a:latin typeface="Times New Roman" panose="02020603050405020304" pitchFamily="18" charset="0"/>
              <a:ea typeface="Calibri" panose="020F0502020204030204" pitchFamily="34" charset="0"/>
            </a:endParaRPr>
          </a:p>
          <a:p>
            <a:pPr algn="r"/>
            <a:r>
              <a:rPr lang="es-ES_tradnl" sz="3200" i="1" dirty="0">
                <a:latin typeface="Times New Roman" panose="02020603050405020304" pitchFamily="18" charset="0"/>
                <a:ea typeface="Calibri" panose="020F0502020204030204" pitchFamily="34" charset="0"/>
                <a:cs typeface="Arial" panose="020B0604020202020204" pitchFamily="34" charset="0"/>
              </a:rPr>
              <a:t>“Servir honrando a Dios, dando fruto con los dones y construyendo excelencia en el sector de la salud</a:t>
            </a:r>
            <a:r>
              <a:rPr lang="es-ES_tradnl" sz="3200" dirty="0">
                <a:latin typeface="Times New Roman" panose="02020603050405020304" pitchFamily="18" charset="0"/>
                <a:ea typeface="Calibri" panose="020F0502020204030204" pitchFamily="34" charset="0"/>
                <a:cs typeface="Arial" panose="020B0604020202020204" pitchFamily="34" charset="0"/>
              </a:rPr>
              <a:t>”</a:t>
            </a:r>
            <a:endParaRPr lang="es-ES" sz="24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714261621"/>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52800" y="-312853"/>
            <a:ext cx="21031200" cy="3284142"/>
          </a:xfrm>
          <a:ln>
            <a:solidFill>
              <a:schemeClr val="accent1">
                <a:shade val="50000"/>
                <a:alpha val="0"/>
              </a:schemeClr>
            </a:solidFill>
          </a:ln>
        </p:spPr>
        <p:txBody>
          <a:bodyPr>
            <a:normAutofit/>
          </a:bodyPr>
          <a:lstStyle/>
          <a:p>
            <a:pPr algn="ctr"/>
            <a:r>
              <a:rPr lang="es-CO" sz="5400" b="1" dirty="0">
                <a:latin typeface="Helvetica" panose="020B0604020202020204" pitchFamily="34" charset="0"/>
                <a:cs typeface="Helvetica" panose="020B0604020202020204" pitchFamily="34" charset="0"/>
              </a:rPr>
              <a:t>PLAN SOCIAL  ”Apóstoles de la Misericordia”  </a:t>
            </a:r>
            <a:br>
              <a:rPr lang="es-CO" sz="5400" b="1" dirty="0">
                <a:latin typeface="Helvetica" panose="020B0604020202020204" pitchFamily="34" charset="0"/>
                <a:cs typeface="Helvetica" panose="020B0604020202020204" pitchFamily="34" charset="0"/>
              </a:rPr>
            </a:br>
            <a:r>
              <a:rPr lang="es-CO" sz="5400" b="1" dirty="0">
                <a:latin typeface="Helvetica" panose="020B0604020202020204" pitchFamily="34" charset="0"/>
                <a:cs typeface="Helvetica" panose="020B0604020202020204" pitchFamily="34" charset="0"/>
              </a:rPr>
              <a:t>(Palabra- Oración y Acción)</a:t>
            </a:r>
          </a:p>
        </p:txBody>
      </p:sp>
      <p:graphicFrame>
        <p:nvGraphicFramePr>
          <p:cNvPr id="4" name="Marcador de contenido 3"/>
          <p:cNvGraphicFramePr>
            <a:graphicFrameLocks noGrp="1"/>
          </p:cNvGraphicFramePr>
          <p:nvPr>
            <p:ph sz="half" idx="1"/>
            <p:extLst>
              <p:ext uri="{D42A27DB-BD31-4B8C-83A1-F6EECF244321}">
                <p14:modId xmlns:p14="http://schemas.microsoft.com/office/powerpoint/2010/main" val="2849901917"/>
              </p:ext>
            </p:extLst>
          </p:nvPr>
        </p:nvGraphicFramePr>
        <p:xfrm>
          <a:off x="6658709" y="3653989"/>
          <a:ext cx="10373979" cy="83504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Imagen 8" descr="C:\Users\ALEX\Desktop\Fundacion-salud.jpg"/>
          <p:cNvPicPr/>
          <p:nvPr/>
        </p:nvPicPr>
        <p:blipFill rotWithShape="1">
          <a:blip r:embed="rId8">
            <a:extLst>
              <a:ext uri="{28A0092B-C50C-407E-A947-70E740481C1C}">
                <a14:useLocalDpi xmlns:a14="http://schemas.microsoft.com/office/drawing/2010/main" val="0"/>
              </a:ext>
            </a:extLst>
          </a:blip>
          <a:srcRect r="65985" b="-1502"/>
          <a:stretch/>
        </p:blipFill>
        <p:spPr bwMode="auto">
          <a:xfrm>
            <a:off x="557053" y="320958"/>
            <a:ext cx="2340294" cy="1797884"/>
          </a:xfrm>
          <a:prstGeom prst="rect">
            <a:avLst/>
          </a:prstGeom>
          <a:noFill/>
          <a:ln>
            <a:noFill/>
          </a:ln>
        </p:spPr>
      </p:pic>
      <p:sp>
        <p:nvSpPr>
          <p:cNvPr id="11" name="Rectángulo 10"/>
          <p:cNvSpPr>
            <a:spLocks noChangeArrowheads="1"/>
          </p:cNvSpPr>
          <p:nvPr/>
        </p:nvSpPr>
        <p:spPr bwMode="auto">
          <a:xfrm>
            <a:off x="2441894" y="2224093"/>
            <a:ext cx="21490740" cy="36000"/>
          </a:xfrm>
          <a:prstGeom prst="rect">
            <a:avLst/>
          </a:prstGeom>
          <a:solidFill>
            <a:schemeClr val="tx2">
              <a:lumMod val="40000"/>
              <a:lumOff val="60000"/>
            </a:schemeClr>
          </a:solidFill>
          <a:ln>
            <a:noFill/>
          </a:ln>
        </p:spPr>
        <p:txBody>
          <a:bodyPr anchor="ctr" anchorCtr="1"/>
          <a:lstStyle/>
          <a:p>
            <a:pPr defTabSz="1828800" hangingPunct="1"/>
            <a:endParaRPr lang="es-CO" sz="6600" b="0" kern="1200" dirty="0">
              <a:solidFill>
                <a:srgbClr val="FFFFFF"/>
              </a:solidFill>
              <a:latin typeface="Calibri"/>
              <a:ea typeface="+mn-ea"/>
              <a:cs typeface="+mn-cs"/>
            </a:endParaRPr>
          </a:p>
        </p:txBody>
      </p:sp>
      <p:sp>
        <p:nvSpPr>
          <p:cNvPr id="12" name="Rectángulo: esquinas redondeadas 11">
            <a:extLst>
              <a:ext uri="{FF2B5EF4-FFF2-40B4-BE49-F238E27FC236}">
                <a16:creationId xmlns:a16="http://schemas.microsoft.com/office/drawing/2014/main" id="{64D85EFD-E218-4627-8FA8-CCF2E40500BE}"/>
              </a:ext>
            </a:extLst>
          </p:cNvPr>
          <p:cNvSpPr/>
          <p:nvPr/>
        </p:nvSpPr>
        <p:spPr>
          <a:xfrm>
            <a:off x="557053" y="3775474"/>
            <a:ext cx="7610396" cy="2179320"/>
          </a:xfrm>
          <a:prstGeom prst="roundRect">
            <a:avLst/>
          </a:prstGeom>
          <a:solidFill>
            <a:srgbClr val="AABFE4"/>
          </a:solidFill>
          <a:ln w="12700" cap="flat">
            <a:noFill/>
            <a:miter lim="400000"/>
          </a:ln>
          <a:effectLst/>
          <a:sp3d/>
        </p:spPr>
        <p:style>
          <a:lnRef idx="0">
            <a:scrgbClr r="0" g="0" b="0"/>
          </a:lnRef>
          <a:fillRef idx="1002">
            <a:schemeClr val="dk2"/>
          </a:fillRef>
          <a:effectRef idx="0">
            <a:scrgbClr r="0" g="0" b="0"/>
          </a:effectRef>
          <a:fontRef idx="major"/>
        </p:style>
        <p:txBody>
          <a:bodyPr rot="0" spcFirstLastPara="1" vertOverflow="overflow" horzOverflow="overflow" vert="horz" wrap="square" lIns="0" tIns="0" rIns="0" bIns="0" numCol="1" spcCol="38100" rtlCol="0" anchor="ctr">
            <a:spAutoFit/>
          </a:bodyPr>
          <a:lstStyle/>
          <a:p>
            <a:pPr defTabSz="1828800" hangingPunct="1"/>
            <a:endParaRPr lang="es-CO" sz="3200" kern="1200" dirty="0">
              <a:solidFill>
                <a:schemeClr val="accent5">
                  <a:lumMod val="50000"/>
                </a:schemeClr>
              </a:solidFill>
              <a:latin typeface="Helvetica" panose="020B0604020202020204" pitchFamily="34" charset="0"/>
              <a:cs typeface="Helvetica" panose="020B0604020202020204" pitchFamily="34" charset="0"/>
            </a:endParaRPr>
          </a:p>
          <a:p>
            <a:pPr defTabSz="1828800" hangingPunct="1"/>
            <a:r>
              <a:rPr lang="es-CO" sz="3200" kern="1200" dirty="0">
                <a:solidFill>
                  <a:schemeClr val="accent5">
                    <a:lumMod val="50000"/>
                  </a:schemeClr>
                </a:solidFill>
                <a:latin typeface="Helvetica" panose="020B0604020202020204" pitchFamily="34" charset="0"/>
                <a:cs typeface="Helvetica" panose="020B0604020202020204" pitchFamily="34" charset="0"/>
              </a:rPr>
              <a:t>1.PROGRAMA DE BIENESTAR SOCIAL: (colaboradores)</a:t>
            </a:r>
          </a:p>
          <a:p>
            <a:pPr defTabSz="1828800" hangingPunct="1"/>
            <a:endParaRPr lang="es-CO" sz="3200" kern="1200" dirty="0">
              <a:solidFill>
                <a:prstClr val="white"/>
              </a:solidFill>
              <a:latin typeface="Helvetica" panose="020B0604020202020204" pitchFamily="34" charset="0"/>
              <a:cs typeface="Helvetica" panose="020B0604020202020204" pitchFamily="34" charset="0"/>
            </a:endParaRPr>
          </a:p>
        </p:txBody>
      </p:sp>
      <p:sp>
        <p:nvSpPr>
          <p:cNvPr id="15" name="Rectángulo: esquinas redondeadas 14">
            <a:extLst>
              <a:ext uri="{FF2B5EF4-FFF2-40B4-BE49-F238E27FC236}">
                <a16:creationId xmlns:a16="http://schemas.microsoft.com/office/drawing/2014/main" id="{4F98CB46-D7F6-436C-8DC2-0B9CC9C62A7E}"/>
              </a:ext>
            </a:extLst>
          </p:cNvPr>
          <p:cNvSpPr/>
          <p:nvPr/>
        </p:nvSpPr>
        <p:spPr>
          <a:xfrm>
            <a:off x="15743149" y="4047889"/>
            <a:ext cx="7599008" cy="1634490"/>
          </a:xfrm>
          <a:prstGeom prst="roundRect">
            <a:avLst/>
          </a:prstGeom>
          <a:solidFill>
            <a:srgbClr val="F29D64"/>
          </a:solidFill>
          <a:ln w="12700" cap="flat">
            <a:noFill/>
            <a:miter lim="400000"/>
          </a:ln>
          <a:effectLst/>
          <a:sp3d/>
        </p:spPr>
        <p:txBody>
          <a:bodyPr rot="0" spcFirstLastPara="1" vertOverflow="overflow" horzOverflow="overflow" vert="horz" wrap="square" lIns="0" tIns="0" rIns="0" bIns="0" numCol="1" spcCol="38100" rtlCol="0" anchor="ctr">
            <a:spAutoFit/>
          </a:bodyPr>
          <a:lstStyle/>
          <a:p>
            <a:pPr defTabSz="1828800" hangingPunct="1"/>
            <a:endParaRPr lang="es-CO" sz="3200" kern="1200" dirty="0">
              <a:solidFill>
                <a:schemeClr val="accent5">
                  <a:lumMod val="50000"/>
                </a:schemeClr>
              </a:solidFill>
              <a:latin typeface="Helvetica" panose="020B0604020202020204" pitchFamily="34" charset="0"/>
              <a:cs typeface="Helvetica" panose="020B0604020202020204" pitchFamily="34" charset="0"/>
            </a:endParaRPr>
          </a:p>
          <a:p>
            <a:pPr defTabSz="1828800" hangingPunct="1"/>
            <a:r>
              <a:rPr lang="es-CO" sz="3200" kern="1200" dirty="0">
                <a:solidFill>
                  <a:schemeClr val="accent5">
                    <a:lumMod val="50000"/>
                  </a:schemeClr>
                </a:solidFill>
                <a:latin typeface="Helvetica" panose="020B0604020202020204" pitchFamily="34" charset="0"/>
                <a:cs typeface="Helvetica" panose="020B0604020202020204" pitchFamily="34" charset="0"/>
              </a:rPr>
              <a:t>2. PROGRAMA DE HUMANIZACIÓN</a:t>
            </a:r>
          </a:p>
          <a:p>
            <a:pPr defTabSz="1828800" hangingPunct="1"/>
            <a:endParaRPr kumimoji="0" lang="es-CO" sz="3200" b="0" i="0" u="none" strike="noStrike" kern="0" cap="none" spc="0" normalizeH="0" baseline="0" noProof="0" dirty="0">
              <a:ln>
                <a:noFill/>
              </a:ln>
              <a:solidFill>
                <a:schemeClr val="accent5">
                  <a:lumMod val="50000"/>
                </a:schemeClr>
              </a:solidFill>
              <a:effectLst/>
              <a:uLnTx/>
              <a:uFillTx/>
              <a:latin typeface="Helvetica Neue Medium"/>
              <a:ea typeface="+mn-ea"/>
              <a:cs typeface="+mn-cs"/>
              <a:sym typeface="Helvetica Neue Medium"/>
            </a:endParaRPr>
          </a:p>
        </p:txBody>
      </p:sp>
      <p:sp>
        <p:nvSpPr>
          <p:cNvPr id="16" name="Rectángulo: esquinas redondeadas 15">
            <a:extLst>
              <a:ext uri="{FF2B5EF4-FFF2-40B4-BE49-F238E27FC236}">
                <a16:creationId xmlns:a16="http://schemas.microsoft.com/office/drawing/2014/main" id="{3C4FA354-F4F4-45CC-8C82-C595DBB186FE}"/>
              </a:ext>
            </a:extLst>
          </p:cNvPr>
          <p:cNvSpPr/>
          <p:nvPr/>
        </p:nvSpPr>
        <p:spPr>
          <a:xfrm>
            <a:off x="589710" y="10403993"/>
            <a:ext cx="7599008" cy="1634490"/>
          </a:xfrm>
          <a:prstGeom prst="roundRect">
            <a:avLst/>
          </a:prstGeom>
          <a:solidFill>
            <a:srgbClr val="AABFE4"/>
          </a:solidFill>
          <a:ln w="12700" cap="flat">
            <a:noFill/>
            <a:miter lim="400000"/>
          </a:ln>
          <a:effectLst/>
          <a:sp3d/>
        </p:spPr>
        <p:txBody>
          <a:bodyPr rot="0" spcFirstLastPara="1" vertOverflow="overflow" horzOverflow="overflow" vert="horz" wrap="square" lIns="0" tIns="0" rIns="0" bIns="0" numCol="1" spcCol="38100" rtlCol="0" anchor="ctr">
            <a:spAutoFit/>
          </a:bodyPr>
          <a:lstStyle/>
          <a:p>
            <a:pPr defTabSz="1828800" hangingPunct="1"/>
            <a:endParaRPr lang="es-CO" sz="3200" kern="1200" dirty="0">
              <a:solidFill>
                <a:schemeClr val="accent5">
                  <a:lumMod val="50000"/>
                </a:schemeClr>
              </a:solidFill>
              <a:latin typeface="Helvetica" panose="020B0604020202020204" pitchFamily="34" charset="0"/>
              <a:cs typeface="Helvetica" panose="020B0604020202020204" pitchFamily="34" charset="0"/>
            </a:endParaRPr>
          </a:p>
          <a:p>
            <a:pPr defTabSz="1828800" hangingPunct="1"/>
            <a:r>
              <a:rPr lang="es-CO" sz="3200" kern="1200" dirty="0">
                <a:solidFill>
                  <a:schemeClr val="accent5">
                    <a:lumMod val="50000"/>
                  </a:schemeClr>
                </a:solidFill>
                <a:latin typeface="Helvetica" panose="020B0604020202020204" pitchFamily="34" charset="0"/>
                <a:cs typeface="Helvetica" panose="020B0604020202020204" pitchFamily="34" charset="0"/>
              </a:rPr>
              <a:t>3. PROGRAMA SALUD COMUNITARIA</a:t>
            </a:r>
          </a:p>
          <a:p>
            <a:pPr defTabSz="1828800" hangingPunct="1"/>
            <a:endParaRPr lang="es-CO" sz="3200" kern="1200" dirty="0">
              <a:solidFill>
                <a:schemeClr val="accent5">
                  <a:lumMod val="50000"/>
                </a:schemeClr>
              </a:solidFill>
              <a:latin typeface="Helvetica" panose="020B0604020202020204" pitchFamily="34" charset="0"/>
              <a:cs typeface="Helvetica" panose="020B0604020202020204" pitchFamily="34" charset="0"/>
            </a:endParaRPr>
          </a:p>
        </p:txBody>
      </p:sp>
      <p:sp>
        <p:nvSpPr>
          <p:cNvPr id="18" name="Rectángulo: esquinas redondeadas 17">
            <a:extLst>
              <a:ext uri="{FF2B5EF4-FFF2-40B4-BE49-F238E27FC236}">
                <a16:creationId xmlns:a16="http://schemas.microsoft.com/office/drawing/2014/main" id="{B2742253-DC61-47CE-AC4C-B543E025B11B}"/>
              </a:ext>
            </a:extLst>
          </p:cNvPr>
          <p:cNvSpPr/>
          <p:nvPr/>
        </p:nvSpPr>
        <p:spPr>
          <a:xfrm>
            <a:off x="15743149" y="10131578"/>
            <a:ext cx="7599008" cy="2179320"/>
          </a:xfrm>
          <a:prstGeom prst="roundRect">
            <a:avLst/>
          </a:prstGeom>
          <a:solidFill>
            <a:srgbClr val="F29D64"/>
          </a:solidFill>
          <a:ln w="12700" cap="flat">
            <a:noFill/>
            <a:miter lim="400000"/>
          </a:ln>
          <a:effectLst/>
          <a:sp3d/>
        </p:spPr>
        <p:txBody>
          <a:bodyPr rot="0" spcFirstLastPara="1" vertOverflow="overflow" horzOverflow="overflow" vert="horz" wrap="square" lIns="0" tIns="0" rIns="0" bIns="0" numCol="1" spcCol="38100" rtlCol="0" anchor="ctr">
            <a:spAutoFit/>
          </a:bodyPr>
          <a:lstStyle/>
          <a:p>
            <a:pPr defTabSz="1828800" hangingPunct="1"/>
            <a:endParaRPr lang="es-CO" sz="3200" kern="1200" dirty="0">
              <a:solidFill>
                <a:schemeClr val="accent5">
                  <a:lumMod val="50000"/>
                </a:schemeClr>
              </a:solidFill>
              <a:latin typeface="Helvetica" panose="020B0604020202020204" pitchFamily="34" charset="0"/>
              <a:cs typeface="Helvetica" panose="020B0604020202020204" pitchFamily="34" charset="0"/>
            </a:endParaRPr>
          </a:p>
          <a:p>
            <a:pPr defTabSz="1828800" hangingPunct="1"/>
            <a:r>
              <a:rPr lang="es-CO" sz="3200" kern="1200" dirty="0">
                <a:solidFill>
                  <a:schemeClr val="accent5">
                    <a:lumMod val="50000"/>
                  </a:schemeClr>
                </a:solidFill>
                <a:latin typeface="Helvetica" panose="020B0604020202020204" pitchFamily="34" charset="0"/>
                <a:cs typeface="Helvetica" panose="020B0604020202020204" pitchFamily="34" charset="0"/>
              </a:rPr>
              <a:t>4.</a:t>
            </a:r>
            <a:r>
              <a:rPr lang="es-ES" sz="3200" dirty="0">
                <a:solidFill>
                  <a:schemeClr val="accent5">
                    <a:lumMod val="50000"/>
                  </a:schemeClr>
                </a:solidFill>
                <a:latin typeface="Helvetica" panose="020B0604020202020204" pitchFamily="34" charset="0"/>
                <a:cs typeface="Helvetica" panose="020B0604020202020204" pitchFamily="34" charset="0"/>
              </a:rPr>
              <a:t> PROGRAMA - GESTIÓN DEL RIESGO CARDIOVASCULAR</a:t>
            </a:r>
          </a:p>
          <a:p>
            <a:pPr defTabSz="1828800" hangingPunct="1"/>
            <a:endParaRPr lang="es-CO" sz="3200" b="0" kern="1200" dirty="0">
              <a:solidFill>
                <a:schemeClr val="accent5">
                  <a:lumMod val="50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821743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29354" y="396829"/>
            <a:ext cx="20140246" cy="1690321"/>
          </a:xfrm>
          <a:solidFill>
            <a:srgbClr val="AABFE4"/>
          </a:solidFill>
          <a:ln>
            <a:solidFill>
              <a:schemeClr val="accent1">
                <a:shade val="50000"/>
                <a:alpha val="0"/>
              </a:schemeClr>
            </a:solidFill>
          </a:ln>
        </p:spPr>
        <p:txBody>
          <a:bodyPr>
            <a:normAutofit/>
          </a:bodyPr>
          <a:lstStyle/>
          <a:p>
            <a:pPr algn="ctr"/>
            <a:r>
              <a:rPr lang="es-CO" sz="5400" dirty="0">
                <a:solidFill>
                  <a:schemeClr val="accent5">
                    <a:lumMod val="50000"/>
                  </a:schemeClr>
                </a:solidFill>
                <a:latin typeface="Helvetica" panose="020B0604020202020204" pitchFamily="34" charset="0"/>
                <a:cs typeface="Helvetica" panose="020B0604020202020204" pitchFamily="34" charset="0"/>
              </a:rPr>
              <a:t>1. PROGRAMA DE BIENESTAR SOCIAL (Colaboradores)</a:t>
            </a: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5" name="Rectángulo 4">
            <a:extLst>
              <a:ext uri="{FF2B5EF4-FFF2-40B4-BE49-F238E27FC236}">
                <a16:creationId xmlns:a16="http://schemas.microsoft.com/office/drawing/2014/main" id="{FFB1A3C4-1582-4745-BEA9-00DE05C5DBD2}"/>
              </a:ext>
            </a:extLst>
          </p:cNvPr>
          <p:cNvSpPr/>
          <p:nvPr/>
        </p:nvSpPr>
        <p:spPr>
          <a:xfrm>
            <a:off x="7581887" y="2629324"/>
            <a:ext cx="8610627" cy="769441"/>
          </a:xfrm>
          <a:prstGeom prst="rect">
            <a:avLst/>
          </a:prstGeom>
          <a:ln>
            <a:solidFill>
              <a:schemeClr val="tx1"/>
            </a:solidFill>
          </a:ln>
        </p:spPr>
        <p:txBody>
          <a:bodyPr wrap="none">
            <a:spAutoFit/>
          </a:bodyPr>
          <a:lstStyle/>
          <a:p>
            <a:pPr algn="l"/>
            <a:r>
              <a:rPr lang="es-CO" sz="4400" kern="1200" dirty="0">
                <a:solidFill>
                  <a:schemeClr val="tx1"/>
                </a:solidFill>
                <a:latin typeface="Helvetica" panose="020B0604020202020204" pitchFamily="34" charset="0"/>
                <a:cs typeface="Helvetica" panose="020B0604020202020204" pitchFamily="34" charset="0"/>
              </a:rPr>
              <a:t>INICIATIVA HIS WAY AT WORK.</a:t>
            </a:r>
            <a:r>
              <a:rPr lang="es-CO" sz="3600" kern="1200" dirty="0">
                <a:solidFill>
                  <a:schemeClr val="tx1"/>
                </a:solidFill>
                <a:latin typeface="Helvetica" panose="020B0604020202020204" pitchFamily="34" charset="0"/>
                <a:cs typeface="Helvetica" panose="020B0604020202020204" pitchFamily="34" charset="0"/>
              </a:rPr>
              <a:t> </a:t>
            </a:r>
            <a:endParaRPr lang="es-ES" sz="3600" dirty="0">
              <a:solidFill>
                <a:schemeClr val="tx1"/>
              </a:solidFill>
            </a:endParaRPr>
          </a:p>
        </p:txBody>
      </p:sp>
      <p:cxnSp>
        <p:nvCxnSpPr>
          <p:cNvPr id="10" name="Conector: angular 9">
            <a:extLst>
              <a:ext uri="{FF2B5EF4-FFF2-40B4-BE49-F238E27FC236}">
                <a16:creationId xmlns:a16="http://schemas.microsoft.com/office/drawing/2014/main" id="{DF42116F-BA44-4AB3-9D14-236A768F2F17}"/>
              </a:ext>
            </a:extLst>
          </p:cNvPr>
          <p:cNvCxnSpPr>
            <a:stCxn id="2" idx="1"/>
            <a:endCxn id="5" idx="1"/>
          </p:cNvCxnSpPr>
          <p:nvPr/>
        </p:nvCxnSpPr>
        <p:spPr>
          <a:xfrm rot="10800000" flipH="1" flipV="1">
            <a:off x="3329353" y="1241989"/>
            <a:ext cx="4252533" cy="1772055"/>
          </a:xfrm>
          <a:prstGeom prst="bentConnector3">
            <a:avLst>
              <a:gd name="adj1" fmla="val -5376"/>
            </a:avLst>
          </a:prstGeom>
          <a:ln w="12700"/>
        </p:spPr>
        <p:style>
          <a:lnRef idx="1">
            <a:schemeClr val="accent1"/>
          </a:lnRef>
          <a:fillRef idx="0">
            <a:schemeClr val="accent1"/>
          </a:fillRef>
          <a:effectRef idx="0">
            <a:schemeClr val="accent1"/>
          </a:effectRef>
          <a:fontRef idx="minor">
            <a:schemeClr val="tx1"/>
          </a:fontRef>
        </p:style>
      </p:cxnSp>
      <p:sp>
        <p:nvSpPr>
          <p:cNvPr id="31" name="CuadroTexto 30">
            <a:extLst>
              <a:ext uri="{FF2B5EF4-FFF2-40B4-BE49-F238E27FC236}">
                <a16:creationId xmlns:a16="http://schemas.microsoft.com/office/drawing/2014/main" id="{9519C9D3-F014-4F6E-AA75-9CAB6020C3C0}"/>
              </a:ext>
            </a:extLst>
          </p:cNvPr>
          <p:cNvSpPr txBox="1"/>
          <p:nvPr/>
        </p:nvSpPr>
        <p:spPr>
          <a:xfrm>
            <a:off x="14132878" y="5336404"/>
            <a:ext cx="9336721" cy="138499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es-ES" sz="2800" b="0" dirty="0"/>
              <a:t>Desarrollar un programa de apoyo por parte de Fundación Salud para y hacia sus colaboradores, buscando satisfacer sus necesidades tanto materiales como espirituales.</a:t>
            </a:r>
          </a:p>
        </p:txBody>
      </p:sp>
      <p:sp>
        <p:nvSpPr>
          <p:cNvPr id="32" name="CuadroTexto 31">
            <a:extLst>
              <a:ext uri="{FF2B5EF4-FFF2-40B4-BE49-F238E27FC236}">
                <a16:creationId xmlns:a16="http://schemas.microsoft.com/office/drawing/2014/main" id="{D3F1CA9A-1FCD-4623-89C8-FDBE99CF5F82}"/>
              </a:ext>
            </a:extLst>
          </p:cNvPr>
          <p:cNvSpPr txBox="1"/>
          <p:nvPr/>
        </p:nvSpPr>
        <p:spPr>
          <a:xfrm>
            <a:off x="12901040" y="4272702"/>
            <a:ext cx="4753914" cy="553998"/>
          </a:xfrm>
          <a:prstGeom prst="rect">
            <a:avLst/>
          </a:prstGeom>
          <a:solidFill>
            <a:srgbClr val="AABFE4"/>
          </a:solidFill>
        </p:spPr>
        <p:txBody>
          <a:bodyPr wrap="square" rtlCol="0">
            <a:spAutoFit/>
          </a:bodyPr>
          <a:lstStyle/>
          <a:p>
            <a:r>
              <a:rPr lang="es-ES" dirty="0">
                <a:solidFill>
                  <a:schemeClr val="accent5">
                    <a:lumMod val="50000"/>
                  </a:schemeClr>
                </a:solidFill>
              </a:rPr>
              <a:t>OBJETIVO GENERAL</a:t>
            </a:r>
          </a:p>
        </p:txBody>
      </p:sp>
      <p:cxnSp>
        <p:nvCxnSpPr>
          <p:cNvPr id="34" name="Conector: angular 33">
            <a:extLst>
              <a:ext uri="{FF2B5EF4-FFF2-40B4-BE49-F238E27FC236}">
                <a16:creationId xmlns:a16="http://schemas.microsoft.com/office/drawing/2014/main" id="{055AD2C8-185F-427C-B6EA-F66ED44D6BBA}"/>
              </a:ext>
            </a:extLst>
          </p:cNvPr>
          <p:cNvCxnSpPr>
            <a:cxnSpLocks/>
            <a:stCxn id="32" idx="1"/>
            <a:endCxn id="31" idx="1"/>
          </p:cNvCxnSpPr>
          <p:nvPr/>
        </p:nvCxnSpPr>
        <p:spPr>
          <a:xfrm rot="10800000" flipH="1" flipV="1">
            <a:off x="12901040" y="4549700"/>
            <a:ext cx="1231838" cy="1479201"/>
          </a:xfrm>
          <a:prstGeom prst="bentConnector3">
            <a:avLst>
              <a:gd name="adj1" fmla="val -18558"/>
            </a:avLst>
          </a:prstGeom>
        </p:spPr>
        <p:style>
          <a:lnRef idx="1">
            <a:schemeClr val="accent1"/>
          </a:lnRef>
          <a:fillRef idx="0">
            <a:schemeClr val="accent1"/>
          </a:fillRef>
          <a:effectRef idx="0">
            <a:schemeClr val="accent1"/>
          </a:effectRef>
          <a:fontRef idx="minor">
            <a:schemeClr val="tx1"/>
          </a:fontRef>
        </p:style>
      </p:cxnSp>
      <p:sp>
        <p:nvSpPr>
          <p:cNvPr id="35" name="CuadroTexto 34">
            <a:extLst>
              <a:ext uri="{FF2B5EF4-FFF2-40B4-BE49-F238E27FC236}">
                <a16:creationId xmlns:a16="http://schemas.microsoft.com/office/drawing/2014/main" id="{4E2E2FBE-29EB-4806-9C06-4653E0BA21A6}"/>
              </a:ext>
            </a:extLst>
          </p:cNvPr>
          <p:cNvSpPr txBox="1"/>
          <p:nvPr/>
        </p:nvSpPr>
        <p:spPr>
          <a:xfrm>
            <a:off x="14132880" y="9749782"/>
            <a:ext cx="9336720" cy="267765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342900" indent="-342900" algn="l" defTabSz="1828800" hangingPunct="1">
              <a:buFont typeface="Arial" panose="020B0604020202020204" pitchFamily="34" charset="0"/>
              <a:buChar char="•"/>
            </a:pPr>
            <a:r>
              <a:rPr lang="es-CO" sz="2800" b="0" kern="1200" dirty="0">
                <a:solidFill>
                  <a:prstClr val="black"/>
                </a:solidFill>
                <a:latin typeface="Calibri" panose="020F0502020204030204" pitchFamily="34" charset="0"/>
                <a:cs typeface="Helvetica" panose="020B0604020202020204" pitchFamily="34" charset="0"/>
              </a:rPr>
              <a:t>(Trabaja las dimensiones físicas, emocionales y espirituales) </a:t>
            </a:r>
          </a:p>
          <a:p>
            <a:pPr marL="342900" indent="-342900" algn="l" defTabSz="1828800" hangingPunct="1">
              <a:buFont typeface="Arial" charset="0"/>
              <a:buChar char="•"/>
            </a:pPr>
            <a:r>
              <a:rPr lang="es-CO" sz="2800" b="0" kern="1200" dirty="0">
                <a:solidFill>
                  <a:prstClr val="black"/>
                </a:solidFill>
                <a:latin typeface="Calibri" panose="020F0502020204030204" pitchFamily="34" charset="0"/>
                <a:cs typeface="Helvetica" panose="020B0604020202020204" pitchFamily="34" charset="0"/>
              </a:rPr>
              <a:t>Humanización  y espiritualidad  (Emaús)</a:t>
            </a:r>
          </a:p>
          <a:p>
            <a:pPr marL="342900" indent="-342900" algn="l" defTabSz="1828800" hangingPunct="1">
              <a:buFont typeface="Arial" charset="0"/>
              <a:buChar char="•"/>
            </a:pPr>
            <a:r>
              <a:rPr lang="es-CO" sz="2800" b="0" kern="1200" dirty="0">
                <a:solidFill>
                  <a:prstClr val="black"/>
                </a:solidFill>
                <a:latin typeface="Calibri" panose="020F0502020204030204" pitchFamily="34" charset="0"/>
                <a:cs typeface="Helvetica" panose="020B0604020202020204" pitchFamily="34" charset="0"/>
              </a:rPr>
              <a:t>Compensaciones e Incentivos </a:t>
            </a:r>
          </a:p>
          <a:p>
            <a:pPr marL="342900" indent="-342900" algn="l" defTabSz="1828800" hangingPunct="1">
              <a:buFont typeface="Arial" charset="0"/>
              <a:buChar char="•"/>
            </a:pPr>
            <a:r>
              <a:rPr lang="es-CO" sz="2800" b="0" kern="1200" dirty="0">
                <a:solidFill>
                  <a:prstClr val="black"/>
                </a:solidFill>
                <a:latin typeface="Calibri" panose="020F0502020204030204" pitchFamily="34" charset="0"/>
                <a:cs typeface="Helvetica" panose="020B0604020202020204" pitchFamily="34" charset="0"/>
              </a:rPr>
              <a:t>Calidad de Vida</a:t>
            </a:r>
          </a:p>
          <a:p>
            <a:pPr marL="342900" indent="-342900" algn="l" defTabSz="1828800" hangingPunct="1">
              <a:buFont typeface="Arial" charset="0"/>
              <a:buChar char="•"/>
            </a:pPr>
            <a:r>
              <a:rPr lang="es-CO" sz="2800" b="0" kern="1200" dirty="0">
                <a:solidFill>
                  <a:prstClr val="black"/>
                </a:solidFill>
                <a:latin typeface="Calibri" panose="020F0502020204030204" pitchFamily="34" charset="0"/>
                <a:cs typeface="Helvetica" panose="020B0604020202020204" pitchFamily="34" charset="0"/>
              </a:rPr>
              <a:t>Cultura de humanización de colaboradores </a:t>
            </a:r>
          </a:p>
          <a:p>
            <a:pPr marL="342900" indent="-342900" algn="l" defTabSz="1828800" hangingPunct="1">
              <a:buFont typeface="Arial" charset="0"/>
              <a:buChar char="•"/>
            </a:pPr>
            <a:r>
              <a:rPr lang="es-CO" sz="2800" b="0" kern="1200" dirty="0">
                <a:solidFill>
                  <a:prstClr val="black"/>
                </a:solidFill>
                <a:latin typeface="Calibri" panose="020F0502020204030204" pitchFamily="34" charset="0"/>
                <a:cs typeface="Helvetica" panose="020B0604020202020204" pitchFamily="34" charset="0"/>
              </a:rPr>
              <a:t>Programa apoyo  Educativo</a:t>
            </a:r>
            <a:endParaRPr lang="es-CO" sz="2800" b="0" dirty="0">
              <a:solidFill>
                <a:srgbClr val="FFFFFF"/>
              </a:solidFill>
              <a:latin typeface="Calibri" panose="020F0502020204030204" pitchFamily="34" charset="0"/>
              <a:sym typeface="Helvetica Neue Medium"/>
            </a:endParaRPr>
          </a:p>
        </p:txBody>
      </p:sp>
      <p:sp>
        <p:nvSpPr>
          <p:cNvPr id="36" name="CuadroTexto 35">
            <a:extLst>
              <a:ext uri="{FF2B5EF4-FFF2-40B4-BE49-F238E27FC236}">
                <a16:creationId xmlns:a16="http://schemas.microsoft.com/office/drawing/2014/main" id="{BB6B515B-D3E0-4403-84CC-D859A93FE08C}"/>
              </a:ext>
            </a:extLst>
          </p:cNvPr>
          <p:cNvSpPr txBox="1"/>
          <p:nvPr/>
        </p:nvSpPr>
        <p:spPr>
          <a:xfrm>
            <a:off x="12901041" y="8146822"/>
            <a:ext cx="4753914" cy="1015663"/>
          </a:xfrm>
          <a:prstGeom prst="rect">
            <a:avLst/>
          </a:prstGeom>
          <a:solidFill>
            <a:srgbClr val="AABFE4"/>
          </a:solidFill>
        </p:spPr>
        <p:txBody>
          <a:bodyPr wrap="square" rtlCol="0">
            <a:spAutoFit/>
          </a:bodyPr>
          <a:lstStyle/>
          <a:p>
            <a:r>
              <a:rPr lang="es-ES" dirty="0">
                <a:solidFill>
                  <a:schemeClr val="accent5">
                    <a:lumMod val="50000"/>
                  </a:schemeClr>
                </a:solidFill>
              </a:rPr>
              <a:t>OBJETIVOS ESPECIFICOS</a:t>
            </a:r>
          </a:p>
        </p:txBody>
      </p:sp>
      <p:cxnSp>
        <p:nvCxnSpPr>
          <p:cNvPr id="37" name="Conector: angular 36">
            <a:extLst>
              <a:ext uri="{FF2B5EF4-FFF2-40B4-BE49-F238E27FC236}">
                <a16:creationId xmlns:a16="http://schemas.microsoft.com/office/drawing/2014/main" id="{3C5818AE-3313-4A12-A34A-538C8102A124}"/>
              </a:ext>
            </a:extLst>
          </p:cNvPr>
          <p:cNvCxnSpPr>
            <a:cxnSpLocks/>
            <a:stCxn id="36" idx="1"/>
            <a:endCxn id="35" idx="1"/>
          </p:cNvCxnSpPr>
          <p:nvPr/>
        </p:nvCxnSpPr>
        <p:spPr>
          <a:xfrm rot="10800000" flipH="1" flipV="1">
            <a:off x="12901040" y="8654654"/>
            <a:ext cx="1231839" cy="2433956"/>
          </a:xfrm>
          <a:prstGeom prst="bentConnector3">
            <a:avLst>
              <a:gd name="adj1" fmla="val -18558"/>
            </a:avLst>
          </a:prstGeom>
        </p:spPr>
        <p:style>
          <a:lnRef idx="1">
            <a:schemeClr val="accent1"/>
          </a:lnRef>
          <a:fillRef idx="0">
            <a:schemeClr val="accent1"/>
          </a:fillRef>
          <a:effectRef idx="0">
            <a:schemeClr val="accent1"/>
          </a:effectRef>
          <a:fontRef idx="minor">
            <a:schemeClr val="tx1"/>
          </a:fontRef>
        </p:style>
      </p:cxnSp>
      <p:sp>
        <p:nvSpPr>
          <p:cNvPr id="43" name="CuadroTexto 42">
            <a:extLst>
              <a:ext uri="{FF2B5EF4-FFF2-40B4-BE49-F238E27FC236}">
                <a16:creationId xmlns:a16="http://schemas.microsoft.com/office/drawing/2014/main" id="{BA948BB8-1365-4DF4-925C-B47F2BE7BF07}"/>
              </a:ext>
            </a:extLst>
          </p:cNvPr>
          <p:cNvSpPr txBox="1"/>
          <p:nvPr/>
        </p:nvSpPr>
        <p:spPr>
          <a:xfrm>
            <a:off x="2527032" y="5845373"/>
            <a:ext cx="8229097" cy="5262979"/>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sz="2800" b="0" dirty="0">
                <a:solidFill>
                  <a:schemeClr val="dk1"/>
                </a:solidFill>
                <a:latin typeface="+mn-lt"/>
                <a:ea typeface="+mn-ea"/>
                <a:cs typeface="+mn-cs"/>
              </a:rPr>
              <a:t>En español quiere decir “su manera en su trabajo”, quien mediante su creencia cristiana lo que busca es manejar su negocio para glorificar a Dios, siendo el sitio de trabajo un sitio de ministración tanto de parte de organización hacia sus colaboradores, como también entre los propios colaboradores entre sí, siendo coherentes con los principios cristianos que profesamos en todos los quehaceres de nuestra vida diaria buscando la integridad la integridad de nuestras acciones tanto de la Fundación como de sus colaboradores y de la misma forma de sus aliados estratégicos.</a:t>
            </a:r>
          </a:p>
        </p:txBody>
      </p:sp>
      <p:sp>
        <p:nvSpPr>
          <p:cNvPr id="44" name="CuadroTexto 43">
            <a:extLst>
              <a:ext uri="{FF2B5EF4-FFF2-40B4-BE49-F238E27FC236}">
                <a16:creationId xmlns:a16="http://schemas.microsoft.com/office/drawing/2014/main" id="{43634FDE-4560-4C38-8E56-90D3B526CC20}"/>
              </a:ext>
            </a:extLst>
          </p:cNvPr>
          <p:cNvSpPr txBox="1"/>
          <p:nvPr/>
        </p:nvSpPr>
        <p:spPr>
          <a:xfrm>
            <a:off x="1887667" y="4370209"/>
            <a:ext cx="4753914" cy="553998"/>
          </a:xfrm>
          <a:prstGeom prst="rect">
            <a:avLst/>
          </a:prstGeom>
          <a:solidFill>
            <a:srgbClr val="AABFE4"/>
          </a:solidFill>
        </p:spPr>
        <p:txBody>
          <a:bodyPr wrap="square" rtlCol="0">
            <a:spAutoFit/>
          </a:bodyPr>
          <a:lstStyle/>
          <a:p>
            <a:r>
              <a:rPr lang="es-ES" dirty="0">
                <a:solidFill>
                  <a:schemeClr val="accent5">
                    <a:lumMod val="50000"/>
                  </a:schemeClr>
                </a:solidFill>
              </a:rPr>
              <a:t>¿QUÈ ES?</a:t>
            </a:r>
          </a:p>
        </p:txBody>
      </p:sp>
      <p:cxnSp>
        <p:nvCxnSpPr>
          <p:cNvPr id="49" name="Conector: angular 48">
            <a:extLst>
              <a:ext uri="{FF2B5EF4-FFF2-40B4-BE49-F238E27FC236}">
                <a16:creationId xmlns:a16="http://schemas.microsoft.com/office/drawing/2014/main" id="{7AA6B950-0580-4F7D-A780-1E28BFD8E126}"/>
              </a:ext>
            </a:extLst>
          </p:cNvPr>
          <p:cNvCxnSpPr>
            <a:stCxn id="44" idx="2"/>
            <a:endCxn id="43" idx="0"/>
          </p:cNvCxnSpPr>
          <p:nvPr/>
        </p:nvCxnSpPr>
        <p:spPr>
          <a:xfrm rot="16200000" flipH="1">
            <a:off x="4992519" y="4196311"/>
            <a:ext cx="921166" cy="2376957"/>
          </a:xfrm>
          <a:prstGeom prst="bentConnector3">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7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29354" y="396829"/>
            <a:ext cx="20140246" cy="1690321"/>
          </a:xfrm>
          <a:solidFill>
            <a:srgbClr val="F29D64"/>
          </a:solidFill>
          <a:ln>
            <a:solidFill>
              <a:schemeClr val="accent1">
                <a:shade val="50000"/>
                <a:alpha val="0"/>
              </a:schemeClr>
            </a:solidFill>
          </a:ln>
        </p:spPr>
        <p:txBody>
          <a:bodyPr>
            <a:normAutofit fontScale="90000"/>
          </a:bodyPr>
          <a:lstStyle/>
          <a:p>
            <a:pPr algn="ctr"/>
            <a:br>
              <a:rPr lang="es-CO" sz="5400" dirty="0">
                <a:solidFill>
                  <a:schemeClr val="accent5">
                    <a:lumMod val="50000"/>
                  </a:schemeClr>
                </a:solidFill>
                <a:latin typeface="Helvetica" panose="020B0604020202020204" pitchFamily="34" charset="0"/>
                <a:cs typeface="Helvetica" panose="020B0604020202020204" pitchFamily="34" charset="0"/>
              </a:rPr>
            </a:br>
            <a:r>
              <a:rPr lang="es-ES" sz="6000" dirty="0">
                <a:solidFill>
                  <a:schemeClr val="accent5">
                    <a:lumMod val="50000"/>
                  </a:schemeClr>
                </a:solidFill>
                <a:latin typeface="Helvetica" panose="020B0604020202020204" pitchFamily="34" charset="0"/>
                <a:cs typeface="Helvetica" panose="020B0604020202020204" pitchFamily="34" charset="0"/>
              </a:rPr>
              <a:t>2. PROGRAMA DE HUMANIZACIÓN </a:t>
            </a:r>
            <a:br>
              <a:rPr lang="es-ES" sz="5400" dirty="0">
                <a:solidFill>
                  <a:schemeClr val="accent5">
                    <a:lumMod val="50000"/>
                  </a:schemeClr>
                </a:solidFill>
                <a:latin typeface="Helvetica" panose="020B0604020202020204" pitchFamily="34" charset="0"/>
                <a:cs typeface="Helvetica" panose="020B0604020202020204" pitchFamily="34" charset="0"/>
              </a:rPr>
            </a:br>
            <a:endParaRPr lang="es-CO" sz="5400" dirty="0">
              <a:solidFill>
                <a:schemeClr val="accent5">
                  <a:lumMod val="50000"/>
                </a:schemeClr>
              </a:solidFill>
              <a:latin typeface="Helvetica" panose="020B0604020202020204" pitchFamily="34" charset="0"/>
              <a:cs typeface="Helvetica" panose="020B0604020202020204" pitchFamily="34" charset="0"/>
            </a:endParaRP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31" name="CuadroTexto 30">
            <a:extLst>
              <a:ext uri="{FF2B5EF4-FFF2-40B4-BE49-F238E27FC236}">
                <a16:creationId xmlns:a16="http://schemas.microsoft.com/office/drawing/2014/main" id="{9519C9D3-F014-4F6E-AA75-9CAB6020C3C0}"/>
              </a:ext>
            </a:extLst>
          </p:cNvPr>
          <p:cNvSpPr txBox="1"/>
          <p:nvPr/>
        </p:nvSpPr>
        <p:spPr>
          <a:xfrm>
            <a:off x="13406048" y="4187549"/>
            <a:ext cx="9336721" cy="1815882"/>
          </a:xfrm>
          <a:prstGeom prst="rect">
            <a:avLst/>
          </a:prstGeom>
          <a:ln>
            <a:solidFill>
              <a:srgbClr val="F59D27"/>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es-ES" sz="2800" b="0" dirty="0"/>
              <a:t>Desarrollar un programa de humanización en salud que involucre colaboradores, aliados estratégicos, pacientes y familiares, que repercuta en una atención y servicio con bondad, misericordia y buen trato.</a:t>
            </a:r>
          </a:p>
        </p:txBody>
      </p:sp>
      <p:sp>
        <p:nvSpPr>
          <p:cNvPr id="32" name="CuadroTexto 31">
            <a:extLst>
              <a:ext uri="{FF2B5EF4-FFF2-40B4-BE49-F238E27FC236}">
                <a16:creationId xmlns:a16="http://schemas.microsoft.com/office/drawing/2014/main" id="{D3F1CA9A-1FCD-4623-89C8-FDBE99CF5F82}"/>
              </a:ext>
            </a:extLst>
          </p:cNvPr>
          <p:cNvSpPr txBox="1"/>
          <p:nvPr/>
        </p:nvSpPr>
        <p:spPr>
          <a:xfrm>
            <a:off x="12174210" y="3123847"/>
            <a:ext cx="4753914" cy="553998"/>
          </a:xfrm>
          <a:prstGeom prst="rect">
            <a:avLst/>
          </a:prstGeom>
          <a:solidFill>
            <a:srgbClr val="F29D64"/>
          </a:solidFill>
        </p:spPr>
        <p:txBody>
          <a:bodyPr wrap="square" rtlCol="0">
            <a:spAutoFit/>
          </a:bodyPr>
          <a:lstStyle/>
          <a:p>
            <a:r>
              <a:rPr lang="es-ES" dirty="0">
                <a:solidFill>
                  <a:schemeClr val="accent5">
                    <a:lumMod val="50000"/>
                  </a:schemeClr>
                </a:solidFill>
              </a:rPr>
              <a:t>OBJETIVO GENERAL</a:t>
            </a:r>
          </a:p>
        </p:txBody>
      </p:sp>
      <p:cxnSp>
        <p:nvCxnSpPr>
          <p:cNvPr id="34" name="Conector: angular 33">
            <a:extLst>
              <a:ext uri="{FF2B5EF4-FFF2-40B4-BE49-F238E27FC236}">
                <a16:creationId xmlns:a16="http://schemas.microsoft.com/office/drawing/2014/main" id="{055AD2C8-185F-427C-B6EA-F66ED44D6BBA}"/>
              </a:ext>
            </a:extLst>
          </p:cNvPr>
          <p:cNvCxnSpPr>
            <a:cxnSpLocks/>
            <a:stCxn id="32" idx="1"/>
            <a:endCxn id="31" idx="1"/>
          </p:cNvCxnSpPr>
          <p:nvPr/>
        </p:nvCxnSpPr>
        <p:spPr>
          <a:xfrm rot="10800000" flipH="1" flipV="1">
            <a:off x="12174210" y="3400846"/>
            <a:ext cx="1231838" cy="1694644"/>
          </a:xfrm>
          <a:prstGeom prst="bentConnector3">
            <a:avLst>
              <a:gd name="adj1" fmla="val -18558"/>
            </a:avLst>
          </a:prstGeom>
          <a:ln>
            <a:solidFill>
              <a:srgbClr val="F59D27"/>
            </a:solidFill>
          </a:ln>
        </p:spPr>
        <p:style>
          <a:lnRef idx="1">
            <a:schemeClr val="accent1"/>
          </a:lnRef>
          <a:fillRef idx="0">
            <a:schemeClr val="accent1"/>
          </a:fillRef>
          <a:effectRef idx="0">
            <a:schemeClr val="accent1"/>
          </a:effectRef>
          <a:fontRef idx="minor">
            <a:schemeClr val="tx1"/>
          </a:fontRef>
        </p:style>
      </p:cxnSp>
      <p:sp>
        <p:nvSpPr>
          <p:cNvPr id="35" name="CuadroTexto 34">
            <a:extLst>
              <a:ext uri="{FF2B5EF4-FFF2-40B4-BE49-F238E27FC236}">
                <a16:creationId xmlns:a16="http://schemas.microsoft.com/office/drawing/2014/main" id="{4E2E2FBE-29EB-4806-9C06-4653E0BA21A6}"/>
              </a:ext>
            </a:extLst>
          </p:cNvPr>
          <p:cNvSpPr txBox="1"/>
          <p:nvPr/>
        </p:nvSpPr>
        <p:spPr>
          <a:xfrm>
            <a:off x="13406050" y="8600927"/>
            <a:ext cx="9336720" cy="4093428"/>
          </a:xfrm>
          <a:prstGeom prst="rect">
            <a:avLst/>
          </a:prstGeom>
          <a:ln>
            <a:solidFill>
              <a:srgbClr val="F59D27"/>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marL="457200" lvl="0" indent="-457200" algn="just">
              <a:buFont typeface="Arial" panose="020B0604020202020204" pitchFamily="34" charset="0"/>
              <a:buChar char="•"/>
            </a:pPr>
            <a:r>
              <a:rPr lang="es-CO" sz="2600" b="0" dirty="0"/>
              <a:t>Manejo y trato humanizado en salud, apóstoles de la misericordia para el enfermo, manejo del duelo, sanación espiritual y corporal, liderazgo de la mano de Jesús entre otros.</a:t>
            </a:r>
            <a:endParaRPr lang="es-ES" sz="2600" b="0" dirty="0"/>
          </a:p>
          <a:p>
            <a:pPr marL="457200" lvl="0" indent="-457200" algn="just">
              <a:buFont typeface="Arial" panose="020B0604020202020204" pitchFamily="34" charset="0"/>
              <a:buChar char="•"/>
            </a:pPr>
            <a:r>
              <a:rPr lang="es-CO" sz="2600" b="0" dirty="0"/>
              <a:t>Acompañamiento espiritual a pacientes terminales y/o en condiciones de estancia hospitalaria larga y/o abandono familiar en el hospital.</a:t>
            </a:r>
            <a:endParaRPr lang="es-ES" sz="2600" b="0" dirty="0"/>
          </a:p>
          <a:p>
            <a:pPr marL="457200" lvl="0" indent="-457200" algn="just">
              <a:buFont typeface="Arial" panose="020B0604020202020204" pitchFamily="34" charset="0"/>
              <a:buChar char="•"/>
            </a:pPr>
            <a:r>
              <a:rPr lang="es-CO" sz="2600" b="0" dirty="0"/>
              <a:t>Talleres a Colaboradores y comunidades centrados en atención humanizada, servicio, liderazgo, autoestima. </a:t>
            </a:r>
          </a:p>
          <a:p>
            <a:pPr marL="457200" lvl="0" indent="-457200" algn="just">
              <a:buFont typeface="Arial" panose="020B0604020202020204" pitchFamily="34" charset="0"/>
              <a:buChar char="•"/>
            </a:pPr>
            <a:r>
              <a:rPr lang="es-CO" sz="2600" b="0" dirty="0"/>
              <a:t>Apostolado de la misericordia al servicio de la evangelización (Entrega de semillas de sanidad a pacientes y familiares).  </a:t>
            </a:r>
            <a:endParaRPr lang="es-CO" sz="2600" b="0" dirty="0">
              <a:solidFill>
                <a:srgbClr val="FFFFFF"/>
              </a:solidFill>
              <a:latin typeface="Calibri" panose="020F0502020204030204" pitchFamily="34" charset="0"/>
              <a:sym typeface="Helvetica Neue Medium"/>
            </a:endParaRPr>
          </a:p>
        </p:txBody>
      </p:sp>
      <p:sp>
        <p:nvSpPr>
          <p:cNvPr id="36" name="CuadroTexto 35">
            <a:extLst>
              <a:ext uri="{FF2B5EF4-FFF2-40B4-BE49-F238E27FC236}">
                <a16:creationId xmlns:a16="http://schemas.microsoft.com/office/drawing/2014/main" id="{BB6B515B-D3E0-4403-84CC-D859A93FE08C}"/>
              </a:ext>
            </a:extLst>
          </p:cNvPr>
          <p:cNvSpPr txBox="1"/>
          <p:nvPr/>
        </p:nvSpPr>
        <p:spPr>
          <a:xfrm>
            <a:off x="12174211" y="6997967"/>
            <a:ext cx="4753914" cy="1015663"/>
          </a:xfrm>
          <a:prstGeom prst="rect">
            <a:avLst/>
          </a:prstGeom>
          <a:solidFill>
            <a:srgbClr val="F29D64"/>
          </a:solidFill>
        </p:spPr>
        <p:txBody>
          <a:bodyPr wrap="square" rtlCol="0">
            <a:spAutoFit/>
          </a:bodyPr>
          <a:lstStyle/>
          <a:p>
            <a:r>
              <a:rPr lang="es-ES" dirty="0">
                <a:solidFill>
                  <a:schemeClr val="accent5">
                    <a:lumMod val="50000"/>
                  </a:schemeClr>
                </a:solidFill>
              </a:rPr>
              <a:t>OBJETIVOS ESPECIFICOS</a:t>
            </a:r>
          </a:p>
        </p:txBody>
      </p:sp>
      <p:cxnSp>
        <p:nvCxnSpPr>
          <p:cNvPr id="37" name="Conector: angular 36">
            <a:extLst>
              <a:ext uri="{FF2B5EF4-FFF2-40B4-BE49-F238E27FC236}">
                <a16:creationId xmlns:a16="http://schemas.microsoft.com/office/drawing/2014/main" id="{3C5818AE-3313-4A12-A34A-538C8102A124}"/>
              </a:ext>
            </a:extLst>
          </p:cNvPr>
          <p:cNvCxnSpPr>
            <a:cxnSpLocks/>
            <a:stCxn id="36" idx="1"/>
            <a:endCxn id="35" idx="1"/>
          </p:cNvCxnSpPr>
          <p:nvPr/>
        </p:nvCxnSpPr>
        <p:spPr>
          <a:xfrm rot="10800000" flipH="1" flipV="1">
            <a:off x="12174210" y="7505799"/>
            <a:ext cx="1231839" cy="3141842"/>
          </a:xfrm>
          <a:prstGeom prst="bentConnector3">
            <a:avLst>
              <a:gd name="adj1" fmla="val -18558"/>
            </a:avLst>
          </a:prstGeom>
          <a:ln>
            <a:solidFill>
              <a:srgbClr val="F59D27"/>
            </a:solidFill>
          </a:ln>
        </p:spPr>
        <p:style>
          <a:lnRef idx="1">
            <a:schemeClr val="accent1"/>
          </a:lnRef>
          <a:fillRef idx="0">
            <a:schemeClr val="accent1"/>
          </a:fillRef>
          <a:effectRef idx="0">
            <a:schemeClr val="accent1"/>
          </a:effectRef>
          <a:fontRef idx="minor">
            <a:schemeClr val="tx1"/>
          </a:fontRef>
        </p:style>
      </p:cxnSp>
      <p:sp>
        <p:nvSpPr>
          <p:cNvPr id="43" name="CuadroTexto 42">
            <a:extLst>
              <a:ext uri="{FF2B5EF4-FFF2-40B4-BE49-F238E27FC236}">
                <a16:creationId xmlns:a16="http://schemas.microsoft.com/office/drawing/2014/main" id="{BA948BB8-1365-4DF4-925C-B47F2BE7BF07}"/>
              </a:ext>
            </a:extLst>
          </p:cNvPr>
          <p:cNvSpPr txBox="1"/>
          <p:nvPr/>
        </p:nvSpPr>
        <p:spPr>
          <a:xfrm>
            <a:off x="2527032" y="6150180"/>
            <a:ext cx="8229097" cy="3539430"/>
          </a:xfrm>
          <a:prstGeom prst="rect">
            <a:avLst/>
          </a:prstGeom>
          <a:ln>
            <a:solidFill>
              <a:srgbClr val="F59D27"/>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sz="2800" b="0" dirty="0"/>
              <a:t>Programa encaminado a generar cambios en los comportamientos y actitudes de las personas, promoviendo el bienestar integral a partir del trato humanizado. programas que propende por el crecimiento personal y espiritual de los colaboradores de la Fundación y familias; así nuestros pacientes y familiares, aliados estratégicos  y demás grupos de interés. </a:t>
            </a:r>
            <a:endParaRPr lang="es-ES" sz="2800" b="0" dirty="0">
              <a:solidFill>
                <a:schemeClr val="dk1"/>
              </a:solidFill>
              <a:latin typeface="+mn-lt"/>
              <a:ea typeface="+mn-ea"/>
              <a:cs typeface="+mn-cs"/>
            </a:endParaRPr>
          </a:p>
        </p:txBody>
      </p:sp>
      <p:sp>
        <p:nvSpPr>
          <p:cNvPr id="44" name="CuadroTexto 43">
            <a:extLst>
              <a:ext uri="{FF2B5EF4-FFF2-40B4-BE49-F238E27FC236}">
                <a16:creationId xmlns:a16="http://schemas.microsoft.com/office/drawing/2014/main" id="{43634FDE-4560-4C38-8E56-90D3B526CC20}"/>
              </a:ext>
            </a:extLst>
          </p:cNvPr>
          <p:cNvSpPr txBox="1"/>
          <p:nvPr/>
        </p:nvSpPr>
        <p:spPr>
          <a:xfrm>
            <a:off x="1887667" y="4675016"/>
            <a:ext cx="4753914" cy="553998"/>
          </a:xfrm>
          <a:prstGeom prst="rect">
            <a:avLst/>
          </a:prstGeom>
          <a:solidFill>
            <a:srgbClr val="F29D64"/>
          </a:solidFill>
        </p:spPr>
        <p:txBody>
          <a:bodyPr wrap="square" rtlCol="0">
            <a:spAutoFit/>
          </a:bodyPr>
          <a:lstStyle/>
          <a:p>
            <a:r>
              <a:rPr lang="es-ES" dirty="0">
                <a:solidFill>
                  <a:schemeClr val="accent5">
                    <a:lumMod val="50000"/>
                  </a:schemeClr>
                </a:solidFill>
              </a:rPr>
              <a:t>¿QUÈ ES?</a:t>
            </a:r>
          </a:p>
        </p:txBody>
      </p:sp>
      <p:cxnSp>
        <p:nvCxnSpPr>
          <p:cNvPr id="49" name="Conector: angular 48">
            <a:extLst>
              <a:ext uri="{FF2B5EF4-FFF2-40B4-BE49-F238E27FC236}">
                <a16:creationId xmlns:a16="http://schemas.microsoft.com/office/drawing/2014/main" id="{7AA6B950-0580-4F7D-A780-1E28BFD8E126}"/>
              </a:ext>
            </a:extLst>
          </p:cNvPr>
          <p:cNvCxnSpPr>
            <a:stCxn id="44" idx="2"/>
            <a:endCxn id="43" idx="0"/>
          </p:cNvCxnSpPr>
          <p:nvPr/>
        </p:nvCxnSpPr>
        <p:spPr>
          <a:xfrm rot="16200000" flipH="1">
            <a:off x="4992519" y="4501118"/>
            <a:ext cx="921166" cy="2376957"/>
          </a:xfrm>
          <a:prstGeom prst="bentConnector3">
            <a:avLst/>
          </a:prstGeom>
          <a:ln>
            <a:solidFill>
              <a:srgbClr val="F59D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656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29354" y="396829"/>
            <a:ext cx="20140246" cy="1690321"/>
          </a:xfrm>
          <a:solidFill>
            <a:srgbClr val="AABFE4"/>
          </a:solidFill>
          <a:ln>
            <a:solidFill>
              <a:schemeClr val="accent1">
                <a:shade val="50000"/>
                <a:alpha val="0"/>
              </a:schemeClr>
            </a:solidFill>
          </a:ln>
        </p:spPr>
        <p:txBody>
          <a:bodyPr>
            <a:normAutofit/>
          </a:bodyPr>
          <a:lstStyle/>
          <a:p>
            <a:pPr algn="ctr"/>
            <a:r>
              <a:rPr lang="es-CO" sz="5400" dirty="0">
                <a:solidFill>
                  <a:schemeClr val="accent5">
                    <a:lumMod val="50000"/>
                  </a:schemeClr>
                </a:solidFill>
                <a:latin typeface="Helvetica" panose="020B0604020202020204" pitchFamily="34" charset="0"/>
                <a:cs typeface="Helvetica" panose="020B0604020202020204" pitchFamily="34" charset="0"/>
              </a:rPr>
              <a:t>3. Programa Salud Comunitaria</a:t>
            </a: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31" name="CuadroTexto 30">
            <a:extLst>
              <a:ext uri="{FF2B5EF4-FFF2-40B4-BE49-F238E27FC236}">
                <a16:creationId xmlns:a16="http://schemas.microsoft.com/office/drawing/2014/main" id="{9519C9D3-F014-4F6E-AA75-9CAB6020C3C0}"/>
              </a:ext>
            </a:extLst>
          </p:cNvPr>
          <p:cNvSpPr txBox="1"/>
          <p:nvPr/>
        </p:nvSpPr>
        <p:spPr>
          <a:xfrm>
            <a:off x="14132878" y="3460714"/>
            <a:ext cx="9336721" cy="224676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es-ES" sz="2800" b="0" dirty="0"/>
              <a:t>Desarrollar y/o apoyar proyectos que generen algún tipo de Intervención en comunidades vulnerables que contribuyan al cumplimiento de metas en salud pública y de promoción y prevención con el enfoque integral en su bienestar del cuerpo, alma y espíritu.</a:t>
            </a:r>
          </a:p>
        </p:txBody>
      </p:sp>
      <p:sp>
        <p:nvSpPr>
          <p:cNvPr id="32" name="CuadroTexto 31">
            <a:extLst>
              <a:ext uri="{FF2B5EF4-FFF2-40B4-BE49-F238E27FC236}">
                <a16:creationId xmlns:a16="http://schemas.microsoft.com/office/drawing/2014/main" id="{D3F1CA9A-1FCD-4623-89C8-FDBE99CF5F82}"/>
              </a:ext>
            </a:extLst>
          </p:cNvPr>
          <p:cNvSpPr txBox="1"/>
          <p:nvPr/>
        </p:nvSpPr>
        <p:spPr>
          <a:xfrm>
            <a:off x="12901040" y="2397012"/>
            <a:ext cx="4753914" cy="553998"/>
          </a:xfrm>
          <a:prstGeom prst="rect">
            <a:avLst/>
          </a:prstGeom>
          <a:solidFill>
            <a:srgbClr val="AABFE4"/>
          </a:solidFill>
        </p:spPr>
        <p:txBody>
          <a:bodyPr wrap="square" rtlCol="0">
            <a:spAutoFit/>
          </a:bodyPr>
          <a:lstStyle/>
          <a:p>
            <a:r>
              <a:rPr lang="es-ES" dirty="0">
                <a:solidFill>
                  <a:schemeClr val="accent5">
                    <a:lumMod val="50000"/>
                  </a:schemeClr>
                </a:solidFill>
              </a:rPr>
              <a:t>OBJETIVO GENERAL</a:t>
            </a:r>
          </a:p>
        </p:txBody>
      </p:sp>
      <p:cxnSp>
        <p:nvCxnSpPr>
          <p:cNvPr id="34" name="Conector: angular 33">
            <a:extLst>
              <a:ext uri="{FF2B5EF4-FFF2-40B4-BE49-F238E27FC236}">
                <a16:creationId xmlns:a16="http://schemas.microsoft.com/office/drawing/2014/main" id="{055AD2C8-185F-427C-B6EA-F66ED44D6BBA}"/>
              </a:ext>
            </a:extLst>
          </p:cNvPr>
          <p:cNvCxnSpPr>
            <a:cxnSpLocks/>
            <a:stCxn id="32" idx="1"/>
            <a:endCxn id="31" idx="1"/>
          </p:cNvCxnSpPr>
          <p:nvPr/>
        </p:nvCxnSpPr>
        <p:spPr>
          <a:xfrm rot="10800000" flipH="1" flipV="1">
            <a:off x="12901040" y="2674011"/>
            <a:ext cx="1231838" cy="1910088"/>
          </a:xfrm>
          <a:prstGeom prst="bentConnector3">
            <a:avLst>
              <a:gd name="adj1" fmla="val -18558"/>
            </a:avLst>
          </a:prstGeom>
        </p:spPr>
        <p:style>
          <a:lnRef idx="1">
            <a:schemeClr val="accent1"/>
          </a:lnRef>
          <a:fillRef idx="0">
            <a:schemeClr val="accent1"/>
          </a:fillRef>
          <a:effectRef idx="0">
            <a:schemeClr val="accent1"/>
          </a:effectRef>
          <a:fontRef idx="minor">
            <a:schemeClr val="tx1"/>
          </a:fontRef>
        </p:style>
      </p:cxnSp>
      <p:sp>
        <p:nvSpPr>
          <p:cNvPr id="35" name="CuadroTexto 34">
            <a:extLst>
              <a:ext uri="{FF2B5EF4-FFF2-40B4-BE49-F238E27FC236}">
                <a16:creationId xmlns:a16="http://schemas.microsoft.com/office/drawing/2014/main" id="{4E2E2FBE-29EB-4806-9C06-4653E0BA21A6}"/>
              </a:ext>
            </a:extLst>
          </p:cNvPr>
          <p:cNvSpPr txBox="1"/>
          <p:nvPr/>
        </p:nvSpPr>
        <p:spPr>
          <a:xfrm>
            <a:off x="14132880" y="7874092"/>
            <a:ext cx="9336720" cy="569386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342900" indent="-342900" algn="l" defTabSz="1828800" hangingPunct="1">
              <a:buFont typeface="Arial" panose="020B0604020202020204" pitchFamily="34" charset="0"/>
              <a:buChar char="•"/>
            </a:pPr>
            <a:r>
              <a:rPr lang="es-ES" sz="2800" b="0" kern="1200" dirty="0">
                <a:solidFill>
                  <a:prstClr val="black"/>
                </a:solidFill>
                <a:latin typeface="Calibri" panose="020F0502020204030204" pitchFamily="34" charset="0"/>
                <a:cs typeface="Helvetica" panose="020B0604020202020204" pitchFamily="34" charset="0"/>
              </a:rPr>
              <a:t>Identificar los factores de riesgo presentes en la población a intervenir.</a:t>
            </a:r>
          </a:p>
          <a:p>
            <a:pPr marL="342900" indent="-342900" algn="l" defTabSz="1828800" hangingPunct="1">
              <a:buFont typeface="Arial" panose="020B0604020202020204" pitchFamily="34" charset="0"/>
              <a:buChar char="•"/>
            </a:pPr>
            <a:r>
              <a:rPr lang="es-ES" sz="2800" b="0" kern="1200" dirty="0">
                <a:solidFill>
                  <a:prstClr val="black"/>
                </a:solidFill>
                <a:latin typeface="Calibri" panose="020F0502020204030204" pitchFamily="34" charset="0"/>
                <a:cs typeface="Helvetica" panose="020B0604020202020204" pitchFamily="34" charset="0"/>
              </a:rPr>
              <a:t>Desarrollar programas de capacitación en temas de salud publica relacionados con temas como (estilos de vida saludable, salud ambiental, salud mental, salud nutricional, vacunación, enfermedades no transmisibles, enfermedades transmisibles, salud sexual y reproductiva).</a:t>
            </a:r>
          </a:p>
          <a:p>
            <a:pPr marL="342900" indent="-342900" algn="l" defTabSz="1828800" hangingPunct="1">
              <a:buFont typeface="Arial" panose="020B0604020202020204" pitchFamily="34" charset="0"/>
              <a:buChar char="•"/>
            </a:pPr>
            <a:r>
              <a:rPr lang="es-ES" sz="2800" b="0" kern="1200" dirty="0">
                <a:solidFill>
                  <a:prstClr val="black"/>
                </a:solidFill>
                <a:latin typeface="Calibri" panose="020F0502020204030204" pitchFamily="34" charset="0"/>
                <a:cs typeface="Helvetica" panose="020B0604020202020204" pitchFamily="34" charset="0"/>
              </a:rPr>
              <a:t>Apoyar programas de evangelización y humanización en salud, de igual forma generar talleres sobre manejo de duelo, sanación espiritual y corporal en articulación con el programa de humanización de la Fundación. </a:t>
            </a:r>
          </a:p>
          <a:p>
            <a:pPr marL="342900" indent="-342900" algn="l" defTabSz="1828800" hangingPunct="1">
              <a:buFont typeface="Arial" panose="020B0604020202020204" pitchFamily="34" charset="0"/>
              <a:buChar char="•"/>
            </a:pPr>
            <a:r>
              <a:rPr lang="es-ES" sz="2800" b="0" kern="1200" dirty="0">
                <a:solidFill>
                  <a:prstClr val="black"/>
                </a:solidFill>
                <a:latin typeface="Calibri" panose="020F0502020204030204" pitchFamily="34" charset="0"/>
                <a:cs typeface="Helvetica" panose="020B0604020202020204" pitchFamily="34" charset="0"/>
              </a:rPr>
              <a:t>Desarrollar Brigadas de salud y programas de promoción  de la salud y prevención de la enfermedad. </a:t>
            </a:r>
          </a:p>
        </p:txBody>
      </p:sp>
      <p:sp>
        <p:nvSpPr>
          <p:cNvPr id="36" name="CuadroTexto 35">
            <a:extLst>
              <a:ext uri="{FF2B5EF4-FFF2-40B4-BE49-F238E27FC236}">
                <a16:creationId xmlns:a16="http://schemas.microsoft.com/office/drawing/2014/main" id="{BB6B515B-D3E0-4403-84CC-D859A93FE08C}"/>
              </a:ext>
            </a:extLst>
          </p:cNvPr>
          <p:cNvSpPr txBox="1"/>
          <p:nvPr/>
        </p:nvSpPr>
        <p:spPr>
          <a:xfrm>
            <a:off x="12901041" y="6271132"/>
            <a:ext cx="4753914" cy="1015663"/>
          </a:xfrm>
          <a:prstGeom prst="rect">
            <a:avLst/>
          </a:prstGeom>
          <a:solidFill>
            <a:srgbClr val="AABFE4"/>
          </a:solidFill>
        </p:spPr>
        <p:txBody>
          <a:bodyPr wrap="square" rtlCol="0">
            <a:spAutoFit/>
          </a:bodyPr>
          <a:lstStyle/>
          <a:p>
            <a:r>
              <a:rPr lang="es-ES" dirty="0">
                <a:solidFill>
                  <a:schemeClr val="accent5">
                    <a:lumMod val="50000"/>
                  </a:schemeClr>
                </a:solidFill>
              </a:rPr>
              <a:t>OBJETIVOS ESPECIFICOS</a:t>
            </a:r>
          </a:p>
        </p:txBody>
      </p:sp>
      <p:cxnSp>
        <p:nvCxnSpPr>
          <p:cNvPr id="37" name="Conector: angular 36">
            <a:extLst>
              <a:ext uri="{FF2B5EF4-FFF2-40B4-BE49-F238E27FC236}">
                <a16:creationId xmlns:a16="http://schemas.microsoft.com/office/drawing/2014/main" id="{3C5818AE-3313-4A12-A34A-538C8102A124}"/>
              </a:ext>
            </a:extLst>
          </p:cNvPr>
          <p:cNvCxnSpPr>
            <a:cxnSpLocks/>
            <a:stCxn id="36" idx="1"/>
            <a:endCxn id="35" idx="1"/>
          </p:cNvCxnSpPr>
          <p:nvPr/>
        </p:nvCxnSpPr>
        <p:spPr>
          <a:xfrm rot="10800000" flipH="1" flipV="1">
            <a:off x="12901040" y="6778963"/>
            <a:ext cx="1231839" cy="3942061"/>
          </a:xfrm>
          <a:prstGeom prst="bentConnector3">
            <a:avLst>
              <a:gd name="adj1" fmla="val -18558"/>
            </a:avLst>
          </a:prstGeom>
        </p:spPr>
        <p:style>
          <a:lnRef idx="1">
            <a:schemeClr val="accent1"/>
          </a:lnRef>
          <a:fillRef idx="0">
            <a:schemeClr val="accent1"/>
          </a:fillRef>
          <a:effectRef idx="0">
            <a:schemeClr val="accent1"/>
          </a:effectRef>
          <a:fontRef idx="minor">
            <a:schemeClr val="tx1"/>
          </a:fontRef>
        </p:style>
      </p:cxnSp>
      <p:sp>
        <p:nvSpPr>
          <p:cNvPr id="43" name="CuadroTexto 42">
            <a:extLst>
              <a:ext uri="{FF2B5EF4-FFF2-40B4-BE49-F238E27FC236}">
                <a16:creationId xmlns:a16="http://schemas.microsoft.com/office/drawing/2014/main" id="{BA948BB8-1365-4DF4-925C-B47F2BE7BF07}"/>
              </a:ext>
            </a:extLst>
          </p:cNvPr>
          <p:cNvSpPr txBox="1"/>
          <p:nvPr/>
        </p:nvSpPr>
        <p:spPr>
          <a:xfrm>
            <a:off x="2527032" y="5962607"/>
            <a:ext cx="8229097" cy="3970318"/>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sz="2800" b="0" dirty="0"/>
              <a:t>Este programa está dirigido a comunidades, fundaciones, colegios, parroquias entre otros; con un enfoque ver la salud integralmente en sus tres componentes: cuerpo, alma y espíritu. Incluye actividades de  promoción de la salud y prevención de la enfermedad, brigadas de salud, talleres, capacitaciones y entrenamiento,  asesoría, salud pública, sanación corporal y espiritual a través de la palabra, primeros auxilios entre otros. </a:t>
            </a:r>
            <a:endParaRPr lang="es-ES" sz="2800" b="0" dirty="0">
              <a:solidFill>
                <a:schemeClr val="dk1"/>
              </a:solidFill>
              <a:latin typeface="+mn-lt"/>
              <a:ea typeface="+mn-ea"/>
              <a:cs typeface="+mn-cs"/>
            </a:endParaRPr>
          </a:p>
        </p:txBody>
      </p:sp>
      <p:sp>
        <p:nvSpPr>
          <p:cNvPr id="44" name="CuadroTexto 43">
            <a:extLst>
              <a:ext uri="{FF2B5EF4-FFF2-40B4-BE49-F238E27FC236}">
                <a16:creationId xmlns:a16="http://schemas.microsoft.com/office/drawing/2014/main" id="{43634FDE-4560-4C38-8E56-90D3B526CC20}"/>
              </a:ext>
            </a:extLst>
          </p:cNvPr>
          <p:cNvSpPr txBox="1"/>
          <p:nvPr/>
        </p:nvSpPr>
        <p:spPr>
          <a:xfrm>
            <a:off x="1887667" y="4487443"/>
            <a:ext cx="4753914" cy="553998"/>
          </a:xfrm>
          <a:prstGeom prst="rect">
            <a:avLst/>
          </a:prstGeom>
          <a:solidFill>
            <a:srgbClr val="AABFE4"/>
          </a:solidFill>
        </p:spPr>
        <p:txBody>
          <a:bodyPr wrap="square" rtlCol="0">
            <a:spAutoFit/>
          </a:bodyPr>
          <a:lstStyle/>
          <a:p>
            <a:r>
              <a:rPr lang="es-ES" dirty="0">
                <a:solidFill>
                  <a:schemeClr val="accent5">
                    <a:lumMod val="50000"/>
                  </a:schemeClr>
                </a:solidFill>
              </a:rPr>
              <a:t>¿QUÈ ES?</a:t>
            </a:r>
          </a:p>
        </p:txBody>
      </p:sp>
      <p:cxnSp>
        <p:nvCxnSpPr>
          <p:cNvPr id="49" name="Conector: angular 48">
            <a:extLst>
              <a:ext uri="{FF2B5EF4-FFF2-40B4-BE49-F238E27FC236}">
                <a16:creationId xmlns:a16="http://schemas.microsoft.com/office/drawing/2014/main" id="{7AA6B950-0580-4F7D-A780-1E28BFD8E126}"/>
              </a:ext>
            </a:extLst>
          </p:cNvPr>
          <p:cNvCxnSpPr>
            <a:stCxn id="44" idx="2"/>
            <a:endCxn id="43" idx="0"/>
          </p:cNvCxnSpPr>
          <p:nvPr/>
        </p:nvCxnSpPr>
        <p:spPr>
          <a:xfrm rot="16200000" flipH="1">
            <a:off x="4992519" y="4313545"/>
            <a:ext cx="921166" cy="2376957"/>
          </a:xfrm>
          <a:prstGeom prst="bentConnector3">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773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29354" y="396829"/>
            <a:ext cx="20140246" cy="1690321"/>
          </a:xfrm>
          <a:solidFill>
            <a:srgbClr val="F29D64"/>
          </a:solidFill>
          <a:ln>
            <a:solidFill>
              <a:schemeClr val="accent1">
                <a:shade val="50000"/>
                <a:alpha val="0"/>
              </a:schemeClr>
            </a:solidFill>
          </a:ln>
        </p:spPr>
        <p:txBody>
          <a:bodyPr>
            <a:normAutofit fontScale="90000"/>
          </a:bodyPr>
          <a:lstStyle/>
          <a:p>
            <a:pPr algn="ctr"/>
            <a:br>
              <a:rPr lang="es-CO" sz="5400" dirty="0">
                <a:solidFill>
                  <a:schemeClr val="accent5">
                    <a:lumMod val="50000"/>
                  </a:schemeClr>
                </a:solidFill>
                <a:latin typeface="Helvetica" panose="020B0604020202020204" pitchFamily="34" charset="0"/>
                <a:cs typeface="Helvetica" panose="020B0604020202020204" pitchFamily="34" charset="0"/>
              </a:rPr>
            </a:br>
            <a:r>
              <a:rPr lang="es-ES" sz="5400" dirty="0">
                <a:solidFill>
                  <a:schemeClr val="accent5">
                    <a:lumMod val="50000"/>
                  </a:schemeClr>
                </a:solidFill>
                <a:latin typeface="Helvetica" panose="020B0604020202020204" pitchFamily="34" charset="0"/>
                <a:cs typeface="Helvetica" panose="020B0604020202020204" pitchFamily="34" charset="0"/>
              </a:rPr>
              <a:t>4. PROGRAMA - GESTIÓN DEL RIESGO CARDIOVASCULAR </a:t>
            </a:r>
            <a:br>
              <a:rPr lang="es-ES" sz="5400" dirty="0">
                <a:solidFill>
                  <a:schemeClr val="accent5">
                    <a:lumMod val="50000"/>
                  </a:schemeClr>
                </a:solidFill>
                <a:latin typeface="Helvetica" panose="020B0604020202020204" pitchFamily="34" charset="0"/>
                <a:cs typeface="Helvetica" panose="020B0604020202020204" pitchFamily="34" charset="0"/>
              </a:rPr>
            </a:br>
            <a:endParaRPr lang="es-CO" sz="5400" dirty="0">
              <a:solidFill>
                <a:schemeClr val="accent5">
                  <a:lumMod val="50000"/>
                </a:schemeClr>
              </a:solidFill>
              <a:latin typeface="Helvetica" panose="020B0604020202020204" pitchFamily="34" charset="0"/>
              <a:cs typeface="Helvetica" panose="020B0604020202020204" pitchFamily="34" charset="0"/>
            </a:endParaRP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31" name="CuadroTexto 30">
            <a:extLst>
              <a:ext uri="{FF2B5EF4-FFF2-40B4-BE49-F238E27FC236}">
                <a16:creationId xmlns:a16="http://schemas.microsoft.com/office/drawing/2014/main" id="{9519C9D3-F014-4F6E-AA75-9CAB6020C3C0}"/>
              </a:ext>
            </a:extLst>
          </p:cNvPr>
          <p:cNvSpPr txBox="1"/>
          <p:nvPr/>
        </p:nvSpPr>
        <p:spPr>
          <a:xfrm>
            <a:off x="14132878" y="4515794"/>
            <a:ext cx="9336721" cy="1815882"/>
          </a:xfrm>
          <a:prstGeom prst="rect">
            <a:avLst/>
          </a:prstGeom>
          <a:ln>
            <a:solidFill>
              <a:srgbClr val="F59D27"/>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es-ES" sz="2800" b="0" dirty="0"/>
              <a:t>Disminuir el riesgo cardiovascular y la presentación de eventos cardiovascular en la población determinada; si se presentan manejar la enfermedad para disminuir las secuelas, la progresión y enviar a paliación si lo requiere.</a:t>
            </a:r>
          </a:p>
        </p:txBody>
      </p:sp>
      <p:sp>
        <p:nvSpPr>
          <p:cNvPr id="32" name="CuadroTexto 31">
            <a:extLst>
              <a:ext uri="{FF2B5EF4-FFF2-40B4-BE49-F238E27FC236}">
                <a16:creationId xmlns:a16="http://schemas.microsoft.com/office/drawing/2014/main" id="{D3F1CA9A-1FCD-4623-89C8-FDBE99CF5F82}"/>
              </a:ext>
            </a:extLst>
          </p:cNvPr>
          <p:cNvSpPr txBox="1"/>
          <p:nvPr/>
        </p:nvSpPr>
        <p:spPr>
          <a:xfrm>
            <a:off x="12901040" y="3452092"/>
            <a:ext cx="4753914" cy="553998"/>
          </a:xfrm>
          <a:prstGeom prst="rect">
            <a:avLst/>
          </a:prstGeom>
          <a:solidFill>
            <a:srgbClr val="F29D64"/>
          </a:solidFill>
        </p:spPr>
        <p:txBody>
          <a:bodyPr wrap="square" rtlCol="0">
            <a:spAutoFit/>
          </a:bodyPr>
          <a:lstStyle/>
          <a:p>
            <a:r>
              <a:rPr lang="es-ES" dirty="0">
                <a:solidFill>
                  <a:schemeClr val="accent5">
                    <a:lumMod val="50000"/>
                  </a:schemeClr>
                </a:solidFill>
              </a:rPr>
              <a:t>OBJETIVO GENERAL</a:t>
            </a:r>
          </a:p>
        </p:txBody>
      </p:sp>
      <p:cxnSp>
        <p:nvCxnSpPr>
          <p:cNvPr id="34" name="Conector: angular 33">
            <a:extLst>
              <a:ext uri="{FF2B5EF4-FFF2-40B4-BE49-F238E27FC236}">
                <a16:creationId xmlns:a16="http://schemas.microsoft.com/office/drawing/2014/main" id="{055AD2C8-185F-427C-B6EA-F66ED44D6BBA}"/>
              </a:ext>
            </a:extLst>
          </p:cNvPr>
          <p:cNvCxnSpPr>
            <a:cxnSpLocks/>
            <a:stCxn id="32" idx="1"/>
            <a:endCxn id="31" idx="1"/>
          </p:cNvCxnSpPr>
          <p:nvPr/>
        </p:nvCxnSpPr>
        <p:spPr>
          <a:xfrm rot="10800000" flipH="1" flipV="1">
            <a:off x="12901040" y="3729091"/>
            <a:ext cx="1231838" cy="1694644"/>
          </a:xfrm>
          <a:prstGeom prst="bentConnector3">
            <a:avLst>
              <a:gd name="adj1" fmla="val -18558"/>
            </a:avLst>
          </a:prstGeom>
          <a:ln>
            <a:solidFill>
              <a:srgbClr val="F59D27"/>
            </a:solidFill>
          </a:ln>
        </p:spPr>
        <p:style>
          <a:lnRef idx="1">
            <a:schemeClr val="accent1"/>
          </a:lnRef>
          <a:fillRef idx="0">
            <a:schemeClr val="accent1"/>
          </a:fillRef>
          <a:effectRef idx="0">
            <a:schemeClr val="accent1"/>
          </a:effectRef>
          <a:fontRef idx="minor">
            <a:schemeClr val="tx1"/>
          </a:fontRef>
        </p:style>
      </p:cxnSp>
      <p:sp>
        <p:nvSpPr>
          <p:cNvPr id="35" name="CuadroTexto 34">
            <a:extLst>
              <a:ext uri="{FF2B5EF4-FFF2-40B4-BE49-F238E27FC236}">
                <a16:creationId xmlns:a16="http://schemas.microsoft.com/office/drawing/2014/main" id="{4E2E2FBE-29EB-4806-9C06-4653E0BA21A6}"/>
              </a:ext>
            </a:extLst>
          </p:cNvPr>
          <p:cNvSpPr txBox="1"/>
          <p:nvPr/>
        </p:nvSpPr>
        <p:spPr>
          <a:xfrm>
            <a:off x="14100223" y="8555704"/>
            <a:ext cx="9336720" cy="4493538"/>
          </a:xfrm>
          <a:prstGeom prst="rect">
            <a:avLst/>
          </a:prstGeom>
          <a:ln>
            <a:solidFill>
              <a:srgbClr val="F59D27"/>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marL="457200" lvl="0" indent="-457200" algn="just">
              <a:buFont typeface="Arial" panose="020B0604020202020204" pitchFamily="34" charset="0"/>
              <a:buChar char="•"/>
            </a:pPr>
            <a:r>
              <a:rPr lang="es-ES" sz="2600" b="0" dirty="0">
                <a:solidFill>
                  <a:schemeClr val="tx1"/>
                </a:solidFill>
                <a:latin typeface="Calibri" panose="020F0502020204030204" pitchFamily="34" charset="0"/>
                <a:sym typeface="Helvetica Neue Medium"/>
              </a:rPr>
              <a:t>Modelo de gestión del riesgo cardiovascular a cargo de grupo multidisciplinario que sea el que este entrenado en el </a:t>
            </a:r>
          </a:p>
          <a:p>
            <a:pPr marL="457200" lvl="0" indent="-457200" algn="just">
              <a:buFont typeface="Arial" panose="020B0604020202020204" pitchFamily="34" charset="0"/>
              <a:buChar char="•"/>
            </a:pPr>
            <a:r>
              <a:rPr lang="es-ES" sz="2600" b="0" dirty="0">
                <a:solidFill>
                  <a:schemeClr val="tx1"/>
                </a:solidFill>
                <a:latin typeface="Calibri" panose="020F0502020204030204" pitchFamily="34" charset="0"/>
                <a:sym typeface="Helvetica Neue Medium"/>
              </a:rPr>
              <a:t>Caracterizar la población a intervenir para poder identificar el riesgo cardiovascular de la misma y definir el tipo de intervención a realizar.</a:t>
            </a:r>
          </a:p>
          <a:p>
            <a:pPr marL="457200" lvl="0" indent="-457200" algn="just">
              <a:buFont typeface="Arial" panose="020B0604020202020204" pitchFamily="34" charset="0"/>
              <a:buChar char="•"/>
            </a:pPr>
            <a:r>
              <a:rPr lang="es-ES" sz="2600" b="0" dirty="0">
                <a:solidFill>
                  <a:schemeClr val="tx1"/>
                </a:solidFill>
                <a:latin typeface="Calibri" panose="020F0502020204030204" pitchFamily="34" charset="0"/>
                <a:sym typeface="Helvetica Neue Medium"/>
              </a:rPr>
              <a:t>Definir los criterios para estratificar el riesgo cardiovascular en bajo, medio, alto y muy alto y su forma de utilización en el modelo.</a:t>
            </a:r>
          </a:p>
          <a:p>
            <a:pPr marL="457200" lvl="0" indent="-457200" algn="just">
              <a:buFont typeface="Arial" panose="020B0604020202020204" pitchFamily="34" charset="0"/>
              <a:buChar char="•"/>
            </a:pPr>
            <a:r>
              <a:rPr lang="es-ES" sz="2600" b="0" dirty="0">
                <a:solidFill>
                  <a:schemeClr val="tx1"/>
                </a:solidFill>
                <a:latin typeface="Calibri" panose="020F0502020204030204" pitchFamily="34" charset="0"/>
                <a:sym typeface="Helvetica Neue Medium"/>
              </a:rPr>
              <a:t>Diseñar material de entrenamiento para mejorar habilidades y conocimiento del riesgo cardiovascular.</a:t>
            </a:r>
          </a:p>
          <a:p>
            <a:pPr marL="457200" lvl="0" indent="-457200" algn="just">
              <a:buFont typeface="Arial" panose="020B0604020202020204" pitchFamily="34" charset="0"/>
              <a:buChar char="•"/>
            </a:pPr>
            <a:endParaRPr lang="es-CO" sz="2600" b="0" dirty="0">
              <a:solidFill>
                <a:srgbClr val="FFFFFF"/>
              </a:solidFill>
              <a:latin typeface="Calibri" panose="020F0502020204030204" pitchFamily="34" charset="0"/>
              <a:sym typeface="Helvetica Neue Medium"/>
            </a:endParaRPr>
          </a:p>
        </p:txBody>
      </p:sp>
      <p:sp>
        <p:nvSpPr>
          <p:cNvPr id="36" name="CuadroTexto 35">
            <a:extLst>
              <a:ext uri="{FF2B5EF4-FFF2-40B4-BE49-F238E27FC236}">
                <a16:creationId xmlns:a16="http://schemas.microsoft.com/office/drawing/2014/main" id="{BB6B515B-D3E0-4403-84CC-D859A93FE08C}"/>
              </a:ext>
            </a:extLst>
          </p:cNvPr>
          <p:cNvSpPr txBox="1"/>
          <p:nvPr/>
        </p:nvSpPr>
        <p:spPr>
          <a:xfrm>
            <a:off x="12868384" y="6952744"/>
            <a:ext cx="4753914" cy="1015663"/>
          </a:xfrm>
          <a:prstGeom prst="rect">
            <a:avLst/>
          </a:prstGeom>
          <a:solidFill>
            <a:srgbClr val="F29D64"/>
          </a:solidFill>
        </p:spPr>
        <p:txBody>
          <a:bodyPr wrap="square" rtlCol="0">
            <a:spAutoFit/>
          </a:bodyPr>
          <a:lstStyle/>
          <a:p>
            <a:r>
              <a:rPr lang="es-ES" dirty="0">
                <a:solidFill>
                  <a:schemeClr val="accent5">
                    <a:lumMod val="50000"/>
                  </a:schemeClr>
                </a:solidFill>
              </a:rPr>
              <a:t>OBJETIVOS ESPECIFICOS</a:t>
            </a:r>
          </a:p>
        </p:txBody>
      </p:sp>
      <p:cxnSp>
        <p:nvCxnSpPr>
          <p:cNvPr id="37" name="Conector: angular 36">
            <a:extLst>
              <a:ext uri="{FF2B5EF4-FFF2-40B4-BE49-F238E27FC236}">
                <a16:creationId xmlns:a16="http://schemas.microsoft.com/office/drawing/2014/main" id="{3C5818AE-3313-4A12-A34A-538C8102A124}"/>
              </a:ext>
            </a:extLst>
          </p:cNvPr>
          <p:cNvCxnSpPr>
            <a:cxnSpLocks/>
            <a:stCxn id="36" idx="1"/>
            <a:endCxn id="35" idx="1"/>
          </p:cNvCxnSpPr>
          <p:nvPr/>
        </p:nvCxnSpPr>
        <p:spPr>
          <a:xfrm rot="10800000" flipH="1" flipV="1">
            <a:off x="12868383" y="7460575"/>
            <a:ext cx="1231839" cy="3341897"/>
          </a:xfrm>
          <a:prstGeom prst="bentConnector3">
            <a:avLst>
              <a:gd name="adj1" fmla="val -18558"/>
            </a:avLst>
          </a:prstGeom>
          <a:ln>
            <a:solidFill>
              <a:srgbClr val="F59D27"/>
            </a:solidFill>
          </a:ln>
        </p:spPr>
        <p:style>
          <a:lnRef idx="1">
            <a:schemeClr val="accent1"/>
          </a:lnRef>
          <a:fillRef idx="0">
            <a:schemeClr val="accent1"/>
          </a:fillRef>
          <a:effectRef idx="0">
            <a:schemeClr val="accent1"/>
          </a:effectRef>
          <a:fontRef idx="minor">
            <a:schemeClr val="tx1"/>
          </a:fontRef>
        </p:style>
      </p:cxnSp>
      <p:sp>
        <p:nvSpPr>
          <p:cNvPr id="43" name="CuadroTexto 42">
            <a:extLst>
              <a:ext uri="{FF2B5EF4-FFF2-40B4-BE49-F238E27FC236}">
                <a16:creationId xmlns:a16="http://schemas.microsoft.com/office/drawing/2014/main" id="{BA948BB8-1365-4DF4-925C-B47F2BE7BF07}"/>
              </a:ext>
            </a:extLst>
          </p:cNvPr>
          <p:cNvSpPr txBox="1"/>
          <p:nvPr/>
        </p:nvSpPr>
        <p:spPr>
          <a:xfrm>
            <a:off x="2527032" y="5919068"/>
            <a:ext cx="8229097" cy="4832092"/>
          </a:xfrm>
          <a:prstGeom prst="rect">
            <a:avLst/>
          </a:prstGeom>
          <a:ln>
            <a:solidFill>
              <a:srgbClr val="F59D27"/>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sz="2800" b="0" dirty="0"/>
              <a:t>Este programa tiene dos componentes un Programa de Prevención Primaria (este programa va  desde la etapa de la Infancia impactando la enfermedad cardiovascular, así como de  consumo de tabaco y alcohol; se desarrolla de manera general en la comunidad definida) y un Programa de Prevención Secundaria y Terciaria (este programa dirigido a acciones específicas con pacientes que ya han sido diagnosticada algún tipo de enfermedad cardiovascular; se desarrolla en Instituciones de salud o centros ambulatorios de gestión del riesgo).</a:t>
            </a:r>
            <a:endParaRPr lang="es-ES" sz="2800" b="0" dirty="0">
              <a:solidFill>
                <a:schemeClr val="dk1"/>
              </a:solidFill>
              <a:latin typeface="+mn-lt"/>
              <a:ea typeface="+mn-ea"/>
              <a:cs typeface="+mn-cs"/>
            </a:endParaRPr>
          </a:p>
        </p:txBody>
      </p:sp>
      <p:sp>
        <p:nvSpPr>
          <p:cNvPr id="44" name="CuadroTexto 43">
            <a:extLst>
              <a:ext uri="{FF2B5EF4-FFF2-40B4-BE49-F238E27FC236}">
                <a16:creationId xmlns:a16="http://schemas.microsoft.com/office/drawing/2014/main" id="{43634FDE-4560-4C38-8E56-90D3B526CC20}"/>
              </a:ext>
            </a:extLst>
          </p:cNvPr>
          <p:cNvSpPr txBox="1"/>
          <p:nvPr/>
        </p:nvSpPr>
        <p:spPr>
          <a:xfrm>
            <a:off x="1887667" y="4443904"/>
            <a:ext cx="4753914" cy="553998"/>
          </a:xfrm>
          <a:prstGeom prst="rect">
            <a:avLst/>
          </a:prstGeom>
          <a:solidFill>
            <a:srgbClr val="F29D64"/>
          </a:solidFill>
        </p:spPr>
        <p:txBody>
          <a:bodyPr wrap="square" rtlCol="0">
            <a:spAutoFit/>
          </a:bodyPr>
          <a:lstStyle/>
          <a:p>
            <a:r>
              <a:rPr lang="es-ES" dirty="0">
                <a:solidFill>
                  <a:schemeClr val="accent5">
                    <a:lumMod val="50000"/>
                  </a:schemeClr>
                </a:solidFill>
              </a:rPr>
              <a:t>¿QUÈ ES?</a:t>
            </a:r>
          </a:p>
        </p:txBody>
      </p:sp>
      <p:cxnSp>
        <p:nvCxnSpPr>
          <p:cNvPr id="49" name="Conector: angular 48">
            <a:extLst>
              <a:ext uri="{FF2B5EF4-FFF2-40B4-BE49-F238E27FC236}">
                <a16:creationId xmlns:a16="http://schemas.microsoft.com/office/drawing/2014/main" id="{7AA6B950-0580-4F7D-A780-1E28BFD8E126}"/>
              </a:ext>
            </a:extLst>
          </p:cNvPr>
          <p:cNvCxnSpPr>
            <a:stCxn id="44" idx="2"/>
            <a:endCxn id="43" idx="0"/>
          </p:cNvCxnSpPr>
          <p:nvPr/>
        </p:nvCxnSpPr>
        <p:spPr>
          <a:xfrm rot="16200000" flipH="1">
            <a:off x="4992519" y="4270006"/>
            <a:ext cx="921166" cy="2376957"/>
          </a:xfrm>
          <a:prstGeom prst="bentConnector3">
            <a:avLst/>
          </a:prstGeom>
          <a:ln>
            <a:solidFill>
              <a:srgbClr val="F59D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1769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147">
            <a:extLst>
              <a:ext uri="{FF2B5EF4-FFF2-40B4-BE49-F238E27FC236}">
                <a16:creationId xmlns:a16="http://schemas.microsoft.com/office/drawing/2014/main" id="{82969D6D-5893-9B42-9B38-CC2B6974B968}"/>
              </a:ext>
            </a:extLst>
          </p:cNvPr>
          <p:cNvSpPr/>
          <p:nvPr/>
        </p:nvSpPr>
        <p:spPr>
          <a:xfrm>
            <a:off x="4569130" y="-490071"/>
            <a:ext cx="15200018" cy="305724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4200">
                <a:latin typeface="Helvetica"/>
                <a:ea typeface="Helvetica"/>
                <a:cs typeface="Helvetica"/>
                <a:sym typeface="Helvetica"/>
              </a:defRPr>
            </a:pPr>
            <a:r>
              <a:rPr sz="4800" dirty="0">
                <a:solidFill>
                  <a:schemeClr val="tx1"/>
                </a:solidFill>
              </a:rPr>
              <a:t> </a:t>
            </a:r>
            <a:endParaRPr lang="es-CO" sz="4800" dirty="0">
              <a:solidFill>
                <a:schemeClr val="tx1"/>
              </a:solidFill>
            </a:endParaRPr>
          </a:p>
          <a:p>
            <a:pPr>
              <a:defRPr sz="4200">
                <a:latin typeface="Helvetica"/>
                <a:ea typeface="Helvetica"/>
                <a:cs typeface="Helvetica"/>
                <a:sym typeface="Helvetica"/>
              </a:defRPr>
            </a:pPr>
            <a:r>
              <a:rPr lang="es-CO" sz="4800" kern="1200" dirty="0">
                <a:solidFill>
                  <a:schemeClr val="tx1"/>
                </a:solidFill>
                <a:latin typeface="Miriam" charset="0"/>
                <a:cs typeface="Miriam" charset="0"/>
                <a:sym typeface="Helvetica"/>
              </a:rPr>
              <a:t>3.1. Donaciones</a:t>
            </a:r>
          </a:p>
          <a:p>
            <a:pPr>
              <a:defRPr sz="4200">
                <a:latin typeface="Helvetica"/>
                <a:ea typeface="Helvetica"/>
                <a:cs typeface="Helvetica"/>
                <a:sym typeface="Helvetica"/>
              </a:defRPr>
            </a:pPr>
            <a:endParaRPr lang="es-ES" sz="4800" dirty="0">
              <a:solidFill>
                <a:schemeClr val="tx1"/>
              </a:solidFill>
            </a:endParaRPr>
          </a:p>
          <a:p>
            <a:pPr>
              <a:defRPr sz="4200">
                <a:latin typeface="Helvetica"/>
                <a:ea typeface="Helvetica"/>
                <a:cs typeface="Helvetica"/>
                <a:sym typeface="Helvetica"/>
              </a:defRPr>
            </a:pPr>
            <a:endParaRPr sz="4800" dirty="0">
              <a:solidFill>
                <a:schemeClr val="tx1"/>
              </a:solidFill>
            </a:endParaRPr>
          </a:p>
        </p:txBody>
      </p:sp>
      <p:graphicFrame>
        <p:nvGraphicFramePr>
          <p:cNvPr id="8" name="Gráfico 7">
            <a:extLst>
              <a:ext uri="{FF2B5EF4-FFF2-40B4-BE49-F238E27FC236}">
                <a16:creationId xmlns:a16="http://schemas.microsoft.com/office/drawing/2014/main" id="{DF054770-96B8-412D-A3CA-3FD3BD03509C}"/>
              </a:ext>
            </a:extLst>
          </p:cNvPr>
          <p:cNvGraphicFramePr>
            <a:graphicFrameLocks/>
          </p:cNvGraphicFramePr>
          <p:nvPr>
            <p:extLst>
              <p:ext uri="{D42A27DB-BD31-4B8C-83A1-F6EECF244321}">
                <p14:modId xmlns:p14="http://schemas.microsoft.com/office/powerpoint/2010/main" val="4277710138"/>
              </p:ext>
            </p:extLst>
          </p:nvPr>
        </p:nvGraphicFramePr>
        <p:xfrm>
          <a:off x="2059571" y="2218478"/>
          <a:ext cx="20219136" cy="7235688"/>
        </p:xfrm>
        <a:graphic>
          <a:graphicData uri="http://schemas.openxmlformats.org/drawingml/2006/chart">
            <c:chart xmlns:c="http://schemas.openxmlformats.org/drawingml/2006/chart" xmlns:r="http://schemas.openxmlformats.org/officeDocument/2006/relationships" r:id="rId2"/>
          </a:graphicData>
        </a:graphic>
      </p:graphicFrame>
      <p:pic>
        <p:nvPicPr>
          <p:cNvPr id="9" name="Imagen 8">
            <a:extLst>
              <a:ext uri="{FF2B5EF4-FFF2-40B4-BE49-F238E27FC236}">
                <a16:creationId xmlns:a16="http://schemas.microsoft.com/office/drawing/2014/main" id="{0A7472C7-D4F4-4B9C-9B4A-7DB7E24167D7}"/>
              </a:ext>
            </a:extLst>
          </p:cNvPr>
          <p:cNvPicPr>
            <a:picLocks noChangeAspect="1"/>
          </p:cNvPicPr>
          <p:nvPr/>
        </p:nvPicPr>
        <p:blipFill rotWithShape="1">
          <a:blip r:embed="rId3"/>
          <a:srcRect l="7639" t="33236" r="45869" b="25604"/>
          <a:stretch/>
        </p:blipFill>
        <p:spPr>
          <a:xfrm>
            <a:off x="2511217" y="10603104"/>
            <a:ext cx="3915282" cy="2602572"/>
          </a:xfrm>
          <a:prstGeom prst="rect">
            <a:avLst/>
          </a:prstGeom>
        </p:spPr>
      </p:pic>
      <p:pic>
        <p:nvPicPr>
          <p:cNvPr id="10" name="Imagen 9">
            <a:extLst>
              <a:ext uri="{FF2B5EF4-FFF2-40B4-BE49-F238E27FC236}">
                <a16:creationId xmlns:a16="http://schemas.microsoft.com/office/drawing/2014/main" id="{A8384BA1-5C39-4BB5-A6DB-8C7442C71F9D}"/>
              </a:ext>
            </a:extLst>
          </p:cNvPr>
          <p:cNvPicPr>
            <a:picLocks noChangeAspect="1"/>
          </p:cNvPicPr>
          <p:nvPr/>
        </p:nvPicPr>
        <p:blipFill rotWithShape="1">
          <a:blip r:embed="rId4"/>
          <a:srcRect l="22759" t="42932" r="62350" b="31561"/>
          <a:stretch/>
        </p:blipFill>
        <p:spPr>
          <a:xfrm>
            <a:off x="6989785" y="10603104"/>
            <a:ext cx="2703446" cy="2604780"/>
          </a:xfrm>
          <a:prstGeom prst="rect">
            <a:avLst/>
          </a:prstGeom>
        </p:spPr>
      </p:pic>
      <p:pic>
        <p:nvPicPr>
          <p:cNvPr id="11" name="Imagen 10">
            <a:extLst>
              <a:ext uri="{FF2B5EF4-FFF2-40B4-BE49-F238E27FC236}">
                <a16:creationId xmlns:a16="http://schemas.microsoft.com/office/drawing/2014/main" id="{34EE8488-F9FA-4232-8B09-118BF6EEABDD}"/>
              </a:ext>
            </a:extLst>
          </p:cNvPr>
          <p:cNvPicPr>
            <a:picLocks noChangeAspect="1"/>
          </p:cNvPicPr>
          <p:nvPr/>
        </p:nvPicPr>
        <p:blipFill rotWithShape="1">
          <a:blip r:embed="rId5"/>
          <a:srcRect l="27935" t="20097" r="27392" b="24058"/>
          <a:stretch/>
        </p:blipFill>
        <p:spPr>
          <a:xfrm>
            <a:off x="10120045" y="10603104"/>
            <a:ext cx="3704378" cy="2604780"/>
          </a:xfrm>
          <a:prstGeom prst="rect">
            <a:avLst/>
          </a:prstGeom>
        </p:spPr>
      </p:pic>
      <p:pic>
        <p:nvPicPr>
          <p:cNvPr id="12" name="Imagen 11">
            <a:extLst>
              <a:ext uri="{FF2B5EF4-FFF2-40B4-BE49-F238E27FC236}">
                <a16:creationId xmlns:a16="http://schemas.microsoft.com/office/drawing/2014/main" id="{AB5B7B44-78BB-45BB-AD8D-402FF90398AA}"/>
              </a:ext>
            </a:extLst>
          </p:cNvPr>
          <p:cNvPicPr>
            <a:picLocks noChangeAspect="1"/>
          </p:cNvPicPr>
          <p:nvPr/>
        </p:nvPicPr>
        <p:blipFill rotWithShape="1">
          <a:blip r:embed="rId6"/>
          <a:srcRect l="78913" t="33430" r="5109" b="39517"/>
          <a:stretch/>
        </p:blipFill>
        <p:spPr>
          <a:xfrm>
            <a:off x="14690775" y="10580488"/>
            <a:ext cx="2756450" cy="2625188"/>
          </a:xfrm>
          <a:prstGeom prst="rect">
            <a:avLst/>
          </a:prstGeom>
        </p:spPr>
      </p:pic>
      <p:pic>
        <p:nvPicPr>
          <p:cNvPr id="13" name="Imagen 12">
            <a:extLst>
              <a:ext uri="{FF2B5EF4-FFF2-40B4-BE49-F238E27FC236}">
                <a16:creationId xmlns:a16="http://schemas.microsoft.com/office/drawing/2014/main" id="{FF0E9A66-B42A-4202-BA6C-BFB30C0F36FC}"/>
              </a:ext>
            </a:extLst>
          </p:cNvPr>
          <p:cNvPicPr>
            <a:picLocks noChangeAspect="1"/>
          </p:cNvPicPr>
          <p:nvPr/>
        </p:nvPicPr>
        <p:blipFill rotWithShape="1">
          <a:blip r:embed="rId7"/>
          <a:srcRect l="27174" t="20097" r="27065" b="22695"/>
          <a:stretch/>
        </p:blipFill>
        <p:spPr>
          <a:xfrm>
            <a:off x="17957507" y="10603104"/>
            <a:ext cx="3130254" cy="2602572"/>
          </a:xfrm>
          <a:prstGeom prst="rect">
            <a:avLst/>
          </a:prstGeom>
        </p:spPr>
      </p:pic>
    </p:spTree>
    <p:extLst>
      <p:ext uri="{BB962C8B-B14F-4D97-AF65-F5344CB8AC3E}">
        <p14:creationId xmlns:p14="http://schemas.microsoft.com/office/powerpoint/2010/main" val="466621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97280" y="590630"/>
            <a:ext cx="9165771" cy="1690321"/>
          </a:xfrm>
          <a:solidFill>
            <a:srgbClr val="AABFE4"/>
          </a:solidFill>
          <a:ln>
            <a:solidFill>
              <a:schemeClr val="accent1">
                <a:shade val="50000"/>
                <a:alpha val="0"/>
              </a:schemeClr>
            </a:solidFill>
          </a:ln>
        </p:spPr>
        <p:txBody>
          <a:bodyPr>
            <a:normAutofit/>
          </a:bodyPr>
          <a:lstStyle/>
          <a:p>
            <a:pPr algn="ctr"/>
            <a:r>
              <a:rPr lang="es-CO" sz="5400" b="1" u="sng" dirty="0">
                <a:solidFill>
                  <a:schemeClr val="accent5">
                    <a:lumMod val="50000"/>
                  </a:schemeClr>
                </a:solidFill>
                <a:latin typeface="Helvetica" panose="020B0604020202020204" pitchFamily="34" charset="0"/>
                <a:cs typeface="Helvetica" panose="020B0604020202020204" pitchFamily="34" charset="0"/>
              </a:rPr>
              <a:t>GESTIÓN SOCIAL</a:t>
            </a: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4" name="CuadroTexto 3">
            <a:extLst>
              <a:ext uri="{FF2B5EF4-FFF2-40B4-BE49-F238E27FC236}">
                <a16:creationId xmlns:a16="http://schemas.microsoft.com/office/drawing/2014/main" id="{6ED7CB99-AF0B-4A73-A8E6-E482FD21221A}"/>
              </a:ext>
            </a:extLst>
          </p:cNvPr>
          <p:cNvSpPr txBox="1"/>
          <p:nvPr/>
        </p:nvSpPr>
        <p:spPr>
          <a:xfrm>
            <a:off x="14289168" y="2262947"/>
            <a:ext cx="8752115"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4800" dirty="0">
                <a:latin typeface="Calibri" panose="020F0502020204030204" pitchFamily="34" charset="0"/>
              </a:rPr>
              <a:t>Barrio El Codito</a:t>
            </a:r>
          </a:p>
        </p:txBody>
      </p:sp>
      <p:cxnSp>
        <p:nvCxnSpPr>
          <p:cNvPr id="6" name="Conector: angular 5">
            <a:extLst>
              <a:ext uri="{FF2B5EF4-FFF2-40B4-BE49-F238E27FC236}">
                <a16:creationId xmlns:a16="http://schemas.microsoft.com/office/drawing/2014/main" id="{D97F0839-950C-400B-AF97-82693DE1C8AF}"/>
              </a:ext>
            </a:extLst>
          </p:cNvPr>
          <p:cNvCxnSpPr>
            <a:stCxn id="2" idx="3"/>
            <a:endCxn id="4" idx="0"/>
          </p:cNvCxnSpPr>
          <p:nvPr/>
        </p:nvCxnSpPr>
        <p:spPr>
          <a:xfrm>
            <a:off x="12563051" y="1435791"/>
            <a:ext cx="6102175" cy="827156"/>
          </a:xfrm>
          <a:prstGeom prst="bentConnector2">
            <a:avLst/>
          </a:prstGeom>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DDF60DF-ADD6-4364-AE18-AAD341D125F1}"/>
              </a:ext>
            </a:extLst>
          </p:cNvPr>
          <p:cNvPicPr>
            <a:picLocks noChangeAspect="1"/>
          </p:cNvPicPr>
          <p:nvPr/>
        </p:nvPicPr>
        <p:blipFill rotWithShape="1">
          <a:blip r:embed="rId4">
            <a:extLst>
              <a:ext uri="{28A0092B-C50C-407E-A947-70E740481C1C}">
                <a14:useLocalDpi xmlns:a14="http://schemas.microsoft.com/office/drawing/2010/main" val="0"/>
              </a:ext>
            </a:extLst>
          </a:blip>
          <a:srcRect l="11697" r="14061"/>
          <a:stretch/>
        </p:blipFill>
        <p:spPr>
          <a:xfrm>
            <a:off x="1908826" y="5269622"/>
            <a:ext cx="4485113" cy="3398216"/>
          </a:xfrm>
          <a:prstGeom prst="rect">
            <a:avLst/>
          </a:prstGeom>
        </p:spPr>
      </p:pic>
      <p:sp>
        <p:nvSpPr>
          <p:cNvPr id="22" name="CuadroTexto 21">
            <a:extLst>
              <a:ext uri="{FF2B5EF4-FFF2-40B4-BE49-F238E27FC236}">
                <a16:creationId xmlns:a16="http://schemas.microsoft.com/office/drawing/2014/main" id="{5F14CF8C-6346-4B55-9F78-2CEEA22366EE}"/>
              </a:ext>
            </a:extLst>
          </p:cNvPr>
          <p:cNvSpPr txBox="1"/>
          <p:nvPr/>
        </p:nvSpPr>
        <p:spPr>
          <a:xfrm>
            <a:off x="14995901" y="11239072"/>
            <a:ext cx="7338647"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Reconocimiento del contexto social y demográfico del sector.</a:t>
            </a:r>
          </a:p>
        </p:txBody>
      </p:sp>
      <p:sp>
        <p:nvSpPr>
          <p:cNvPr id="23" name="CuadroTexto 22">
            <a:extLst>
              <a:ext uri="{FF2B5EF4-FFF2-40B4-BE49-F238E27FC236}">
                <a16:creationId xmlns:a16="http://schemas.microsoft.com/office/drawing/2014/main" id="{EC1C6C07-2676-4DC7-AB88-69916C24E6E5}"/>
              </a:ext>
            </a:extLst>
          </p:cNvPr>
          <p:cNvSpPr txBox="1"/>
          <p:nvPr/>
        </p:nvSpPr>
        <p:spPr>
          <a:xfrm>
            <a:off x="2068090" y="3106769"/>
            <a:ext cx="8752115"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Trabajo realizado con el apoyo de:</a:t>
            </a:r>
          </a:p>
          <a:p>
            <a:r>
              <a:rPr lang="es-ES" sz="3600" b="0" dirty="0">
                <a:latin typeface="Calibri" panose="020F0502020204030204" pitchFamily="34" charset="0"/>
              </a:rPr>
              <a:t>Parroquia</a:t>
            </a:r>
            <a:r>
              <a:rPr lang="pt-BR" sz="3600" b="0" dirty="0">
                <a:latin typeface="Calibri" panose="020F0502020204030204" pitchFamily="34" charset="0"/>
              </a:rPr>
              <a:t> Beato Miguel Rua</a:t>
            </a:r>
          </a:p>
          <a:p>
            <a:r>
              <a:rPr lang="pt-BR" sz="3600" b="0" dirty="0">
                <a:latin typeface="Calibri" panose="020F0502020204030204" pitchFamily="34" charset="0"/>
              </a:rPr>
              <a:t>Parroquia Santa </a:t>
            </a:r>
            <a:r>
              <a:rPr lang="pt-BR" sz="3600" b="0" dirty="0" err="1">
                <a:latin typeface="Calibri" panose="020F0502020204030204" pitchFamily="34" charset="0"/>
              </a:rPr>
              <a:t>Bibiana</a:t>
            </a:r>
            <a:endParaRPr lang="es-ES" sz="3600" b="0" dirty="0">
              <a:latin typeface="Calibri" panose="020F0502020204030204" pitchFamily="34" charset="0"/>
            </a:endParaRPr>
          </a:p>
        </p:txBody>
      </p:sp>
      <p:cxnSp>
        <p:nvCxnSpPr>
          <p:cNvPr id="7" name="Conector: angular 6">
            <a:extLst>
              <a:ext uri="{FF2B5EF4-FFF2-40B4-BE49-F238E27FC236}">
                <a16:creationId xmlns:a16="http://schemas.microsoft.com/office/drawing/2014/main" id="{607CF666-6C93-4BF6-864C-A579E167F9A2}"/>
              </a:ext>
            </a:extLst>
          </p:cNvPr>
          <p:cNvCxnSpPr>
            <a:cxnSpLocks/>
            <a:stCxn id="23" idx="1"/>
            <a:endCxn id="28" idx="1"/>
          </p:cNvCxnSpPr>
          <p:nvPr/>
        </p:nvCxnSpPr>
        <p:spPr>
          <a:xfrm rot="10800000" flipV="1">
            <a:off x="1909890" y="3983931"/>
            <a:ext cx="158200" cy="6773951"/>
          </a:xfrm>
          <a:prstGeom prst="bentConnector3">
            <a:avLst>
              <a:gd name="adj1" fmla="val 244501"/>
            </a:avLst>
          </a:prstGeom>
        </p:spPr>
        <p:style>
          <a:lnRef idx="1">
            <a:schemeClr val="accent1"/>
          </a:lnRef>
          <a:fillRef idx="0">
            <a:schemeClr val="accent1"/>
          </a:fillRef>
          <a:effectRef idx="0">
            <a:schemeClr val="accent1"/>
          </a:effectRef>
          <a:fontRef idx="minor">
            <a:schemeClr val="tx1"/>
          </a:fontRef>
        </p:style>
      </p:cxnSp>
      <p:cxnSp>
        <p:nvCxnSpPr>
          <p:cNvPr id="12" name="Conector: angular 11">
            <a:extLst>
              <a:ext uri="{FF2B5EF4-FFF2-40B4-BE49-F238E27FC236}">
                <a16:creationId xmlns:a16="http://schemas.microsoft.com/office/drawing/2014/main" id="{8DBF6955-604A-4289-8943-2D95A0F7F675}"/>
              </a:ext>
            </a:extLst>
          </p:cNvPr>
          <p:cNvCxnSpPr>
            <a:cxnSpLocks/>
            <a:stCxn id="23" idx="3"/>
            <a:endCxn id="20" idx="3"/>
          </p:cNvCxnSpPr>
          <p:nvPr/>
        </p:nvCxnSpPr>
        <p:spPr>
          <a:xfrm>
            <a:off x="10820205" y="3983932"/>
            <a:ext cx="274674" cy="6773951"/>
          </a:xfrm>
          <a:prstGeom prst="bentConnector3">
            <a:avLst>
              <a:gd name="adj1" fmla="val 183226"/>
            </a:avLst>
          </a:prstGeom>
        </p:spPr>
        <p:style>
          <a:lnRef idx="1">
            <a:schemeClr val="accent1"/>
          </a:lnRef>
          <a:fillRef idx="0">
            <a:schemeClr val="accent1"/>
          </a:fillRef>
          <a:effectRef idx="0">
            <a:schemeClr val="accent1"/>
          </a:effectRef>
          <a:fontRef idx="minor">
            <a:schemeClr val="tx1"/>
          </a:fontRef>
        </p:style>
      </p:cxnSp>
      <p:pic>
        <p:nvPicPr>
          <p:cNvPr id="16" name="Imagen 15">
            <a:extLst>
              <a:ext uri="{FF2B5EF4-FFF2-40B4-BE49-F238E27FC236}">
                <a16:creationId xmlns:a16="http://schemas.microsoft.com/office/drawing/2014/main" id="{AEC004C6-81A9-4672-97EF-804F08B0F026}"/>
              </a:ext>
            </a:extLst>
          </p:cNvPr>
          <p:cNvPicPr>
            <a:picLocks noChangeAspect="1"/>
          </p:cNvPicPr>
          <p:nvPr/>
        </p:nvPicPr>
        <p:blipFill rotWithShape="1">
          <a:blip r:embed="rId5">
            <a:extLst>
              <a:ext uri="{28A0092B-C50C-407E-A947-70E740481C1C}">
                <a14:useLocalDpi xmlns:a14="http://schemas.microsoft.com/office/drawing/2010/main" val="0"/>
              </a:ext>
            </a:extLst>
          </a:blip>
          <a:srcRect l="18151" r="10579"/>
          <a:stretch/>
        </p:blipFill>
        <p:spPr>
          <a:xfrm>
            <a:off x="6837398" y="5269621"/>
            <a:ext cx="4293763" cy="3398217"/>
          </a:xfrm>
          <a:prstGeom prst="rect">
            <a:avLst/>
          </a:prstGeom>
        </p:spPr>
      </p:pic>
      <p:pic>
        <p:nvPicPr>
          <p:cNvPr id="20" name="Imagen 19">
            <a:extLst>
              <a:ext uri="{FF2B5EF4-FFF2-40B4-BE49-F238E27FC236}">
                <a16:creationId xmlns:a16="http://schemas.microsoft.com/office/drawing/2014/main" id="{8D1E0F9E-CDAF-49C0-9E8F-DB8F0BF421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0049" y="9076364"/>
            <a:ext cx="4294830" cy="3363037"/>
          </a:xfrm>
          <a:prstGeom prst="rect">
            <a:avLst/>
          </a:prstGeom>
        </p:spPr>
      </p:pic>
      <p:pic>
        <p:nvPicPr>
          <p:cNvPr id="28" name="Imagen 27">
            <a:extLst>
              <a:ext uri="{FF2B5EF4-FFF2-40B4-BE49-F238E27FC236}">
                <a16:creationId xmlns:a16="http://schemas.microsoft.com/office/drawing/2014/main" id="{C9445051-64E6-4968-9518-07AA765D9B3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9890" y="9076364"/>
            <a:ext cx="4484049" cy="3363037"/>
          </a:xfrm>
          <a:prstGeom prst="rect">
            <a:avLst/>
          </a:prstGeom>
        </p:spPr>
      </p:pic>
      <p:pic>
        <p:nvPicPr>
          <p:cNvPr id="72" name="Imagen 71">
            <a:extLst>
              <a:ext uri="{FF2B5EF4-FFF2-40B4-BE49-F238E27FC236}">
                <a16:creationId xmlns:a16="http://schemas.microsoft.com/office/drawing/2014/main" id="{86942845-E44B-4F93-B51B-AFC2B718706B}"/>
              </a:ext>
            </a:extLst>
          </p:cNvPr>
          <p:cNvPicPr>
            <a:picLocks noChangeAspect="1"/>
          </p:cNvPicPr>
          <p:nvPr/>
        </p:nvPicPr>
        <p:blipFill rotWithShape="1">
          <a:blip r:embed="rId8">
            <a:extLst>
              <a:ext uri="{28A0092B-C50C-407E-A947-70E740481C1C}">
                <a14:useLocalDpi xmlns:a14="http://schemas.microsoft.com/office/drawing/2010/main" val="0"/>
              </a:ext>
            </a:extLst>
          </a:blip>
          <a:srcRect l="10497" t="35535" r="6965" b="10305"/>
          <a:stretch/>
        </p:blipFill>
        <p:spPr>
          <a:xfrm>
            <a:off x="14803012" y="7423614"/>
            <a:ext cx="3547887" cy="3104091"/>
          </a:xfrm>
          <a:prstGeom prst="rect">
            <a:avLst/>
          </a:prstGeom>
        </p:spPr>
      </p:pic>
      <p:pic>
        <p:nvPicPr>
          <p:cNvPr id="88" name="Imagen 87">
            <a:extLst>
              <a:ext uri="{FF2B5EF4-FFF2-40B4-BE49-F238E27FC236}">
                <a16:creationId xmlns:a16="http://schemas.microsoft.com/office/drawing/2014/main" id="{8B2E9405-A2D2-4D2A-97F0-1A8432D96AE3}"/>
              </a:ext>
            </a:extLst>
          </p:cNvPr>
          <p:cNvPicPr>
            <a:picLocks noChangeAspect="1"/>
          </p:cNvPicPr>
          <p:nvPr/>
        </p:nvPicPr>
        <p:blipFill rotWithShape="1">
          <a:blip r:embed="rId9">
            <a:extLst>
              <a:ext uri="{28A0092B-C50C-407E-A947-70E740481C1C}">
                <a14:useLocalDpi xmlns:a14="http://schemas.microsoft.com/office/drawing/2010/main" val="0"/>
              </a:ext>
            </a:extLst>
          </a:blip>
          <a:srcRect r="31940"/>
          <a:stretch/>
        </p:blipFill>
        <p:spPr>
          <a:xfrm>
            <a:off x="18823024" y="7423614"/>
            <a:ext cx="3755779" cy="3104091"/>
          </a:xfrm>
          <a:prstGeom prst="rect">
            <a:avLst/>
          </a:prstGeom>
        </p:spPr>
      </p:pic>
      <p:pic>
        <p:nvPicPr>
          <p:cNvPr id="92" name="Imagen 91">
            <a:extLst>
              <a:ext uri="{FF2B5EF4-FFF2-40B4-BE49-F238E27FC236}">
                <a16:creationId xmlns:a16="http://schemas.microsoft.com/office/drawing/2014/main" id="{484D4A4D-6462-4448-9611-B4B4C81230A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3328" t="11309" r="4560" b="11950"/>
          <a:stretch/>
        </p:blipFill>
        <p:spPr>
          <a:xfrm>
            <a:off x="18823025" y="4486973"/>
            <a:ext cx="3755778" cy="2632581"/>
          </a:xfrm>
          <a:prstGeom prst="rect">
            <a:avLst/>
          </a:prstGeom>
        </p:spPr>
      </p:pic>
      <p:pic>
        <p:nvPicPr>
          <p:cNvPr id="104" name="Imagen 103">
            <a:extLst>
              <a:ext uri="{FF2B5EF4-FFF2-40B4-BE49-F238E27FC236}">
                <a16:creationId xmlns:a16="http://schemas.microsoft.com/office/drawing/2014/main" id="{4B72F5A4-2C29-40AF-BD59-321B33ABE60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803012" y="4458639"/>
            <a:ext cx="3547887" cy="2660915"/>
          </a:xfrm>
          <a:prstGeom prst="rect">
            <a:avLst/>
          </a:prstGeom>
        </p:spPr>
      </p:pic>
      <p:cxnSp>
        <p:nvCxnSpPr>
          <p:cNvPr id="118" name="Conector: angular 117">
            <a:extLst>
              <a:ext uri="{FF2B5EF4-FFF2-40B4-BE49-F238E27FC236}">
                <a16:creationId xmlns:a16="http://schemas.microsoft.com/office/drawing/2014/main" id="{EE368463-89EC-4A29-BDDA-B5FA7D9ADD83}"/>
              </a:ext>
            </a:extLst>
          </p:cNvPr>
          <p:cNvCxnSpPr>
            <a:stCxn id="23" idx="2"/>
            <a:endCxn id="11" idx="0"/>
          </p:cNvCxnSpPr>
          <p:nvPr/>
        </p:nvCxnSpPr>
        <p:spPr>
          <a:xfrm rot="5400000">
            <a:off x="5093503" y="3918976"/>
            <a:ext cx="408527" cy="229276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0" name="Conector: angular 119">
            <a:extLst>
              <a:ext uri="{FF2B5EF4-FFF2-40B4-BE49-F238E27FC236}">
                <a16:creationId xmlns:a16="http://schemas.microsoft.com/office/drawing/2014/main" id="{F981430C-205D-4BCF-A90E-904A28AA2FF9}"/>
              </a:ext>
            </a:extLst>
          </p:cNvPr>
          <p:cNvCxnSpPr>
            <a:stCxn id="23" idx="2"/>
            <a:endCxn id="16" idx="0"/>
          </p:cNvCxnSpPr>
          <p:nvPr/>
        </p:nvCxnSpPr>
        <p:spPr>
          <a:xfrm rot="16200000" flipH="1">
            <a:off x="7509951" y="3795292"/>
            <a:ext cx="408526" cy="254013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2" name="Conector: angular 121">
            <a:extLst>
              <a:ext uri="{FF2B5EF4-FFF2-40B4-BE49-F238E27FC236}">
                <a16:creationId xmlns:a16="http://schemas.microsoft.com/office/drawing/2014/main" id="{03364F75-484A-4991-9EA9-64F125D8ED42}"/>
              </a:ext>
            </a:extLst>
          </p:cNvPr>
          <p:cNvCxnSpPr>
            <a:cxnSpLocks/>
            <a:stCxn id="104" idx="1"/>
            <a:endCxn id="22" idx="1"/>
          </p:cNvCxnSpPr>
          <p:nvPr/>
        </p:nvCxnSpPr>
        <p:spPr>
          <a:xfrm rot="10800000" flipH="1" flipV="1">
            <a:off x="14803011" y="5789097"/>
            <a:ext cx="192889" cy="6050140"/>
          </a:xfrm>
          <a:prstGeom prst="bentConnector3">
            <a:avLst>
              <a:gd name="adj1" fmla="val -118514"/>
            </a:avLst>
          </a:prstGeom>
        </p:spPr>
        <p:style>
          <a:lnRef idx="1">
            <a:schemeClr val="accent1"/>
          </a:lnRef>
          <a:fillRef idx="0">
            <a:schemeClr val="accent1"/>
          </a:fillRef>
          <a:effectRef idx="0">
            <a:schemeClr val="accent1"/>
          </a:effectRef>
          <a:fontRef idx="minor">
            <a:schemeClr val="tx1"/>
          </a:fontRef>
        </p:style>
      </p:cxnSp>
      <p:cxnSp>
        <p:nvCxnSpPr>
          <p:cNvPr id="126" name="Conector: angular 125">
            <a:extLst>
              <a:ext uri="{FF2B5EF4-FFF2-40B4-BE49-F238E27FC236}">
                <a16:creationId xmlns:a16="http://schemas.microsoft.com/office/drawing/2014/main" id="{02ED4FF1-FA48-4562-9806-490DC7805594}"/>
              </a:ext>
            </a:extLst>
          </p:cNvPr>
          <p:cNvCxnSpPr>
            <a:cxnSpLocks/>
            <a:stCxn id="22" idx="3"/>
            <a:endCxn id="92" idx="3"/>
          </p:cNvCxnSpPr>
          <p:nvPr/>
        </p:nvCxnSpPr>
        <p:spPr>
          <a:xfrm flipV="1">
            <a:off x="22334548" y="5803264"/>
            <a:ext cx="244255" cy="6035973"/>
          </a:xfrm>
          <a:prstGeom prst="bentConnector3">
            <a:avLst>
              <a:gd name="adj1" fmla="val 193591"/>
            </a:avLst>
          </a:prstGeom>
        </p:spPr>
        <p:style>
          <a:lnRef idx="1">
            <a:schemeClr val="accent1"/>
          </a:lnRef>
          <a:fillRef idx="0">
            <a:schemeClr val="accent1"/>
          </a:fillRef>
          <a:effectRef idx="0">
            <a:schemeClr val="accent1"/>
          </a:effectRef>
          <a:fontRef idx="minor">
            <a:schemeClr val="tx1"/>
          </a:fontRef>
        </p:style>
      </p:cxnSp>
      <p:cxnSp>
        <p:nvCxnSpPr>
          <p:cNvPr id="129" name="Conector: angular 128">
            <a:extLst>
              <a:ext uri="{FF2B5EF4-FFF2-40B4-BE49-F238E27FC236}">
                <a16:creationId xmlns:a16="http://schemas.microsoft.com/office/drawing/2014/main" id="{D51F0D3D-AECA-4466-AF50-D0275654B076}"/>
              </a:ext>
            </a:extLst>
          </p:cNvPr>
          <p:cNvCxnSpPr>
            <a:cxnSpLocks/>
            <a:stCxn id="22" idx="0"/>
            <a:endCxn id="72" idx="2"/>
          </p:cNvCxnSpPr>
          <p:nvPr/>
        </p:nvCxnSpPr>
        <p:spPr>
          <a:xfrm rot="16200000" flipV="1">
            <a:off x="17265408" y="9839254"/>
            <a:ext cx="711367" cy="208826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2" name="Conector: angular 131">
            <a:extLst>
              <a:ext uri="{FF2B5EF4-FFF2-40B4-BE49-F238E27FC236}">
                <a16:creationId xmlns:a16="http://schemas.microsoft.com/office/drawing/2014/main" id="{629B0653-644B-4DEC-90CD-2A453DDF871F}"/>
              </a:ext>
            </a:extLst>
          </p:cNvPr>
          <p:cNvCxnSpPr>
            <a:cxnSpLocks/>
            <a:stCxn id="22" idx="0"/>
            <a:endCxn id="88" idx="2"/>
          </p:cNvCxnSpPr>
          <p:nvPr/>
        </p:nvCxnSpPr>
        <p:spPr>
          <a:xfrm rot="5400000" flipH="1" flipV="1">
            <a:off x="19327386" y="9865545"/>
            <a:ext cx="711367" cy="203568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129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97280" y="590630"/>
            <a:ext cx="9165771" cy="1690321"/>
          </a:xfrm>
          <a:solidFill>
            <a:srgbClr val="AABFE4"/>
          </a:solidFill>
          <a:ln>
            <a:solidFill>
              <a:schemeClr val="accent1">
                <a:shade val="50000"/>
                <a:alpha val="0"/>
              </a:schemeClr>
            </a:solidFill>
          </a:ln>
        </p:spPr>
        <p:txBody>
          <a:bodyPr>
            <a:normAutofit/>
          </a:bodyPr>
          <a:lstStyle/>
          <a:p>
            <a:pPr algn="ctr"/>
            <a:r>
              <a:rPr lang="es-CO" sz="5400" b="1" u="sng" dirty="0">
                <a:solidFill>
                  <a:schemeClr val="accent5">
                    <a:lumMod val="50000"/>
                  </a:schemeClr>
                </a:solidFill>
                <a:latin typeface="Helvetica" panose="020B0604020202020204" pitchFamily="34" charset="0"/>
                <a:cs typeface="Helvetica" panose="020B0604020202020204" pitchFamily="34" charset="0"/>
              </a:rPr>
              <a:t>GESTIÓN SOCIAL</a:t>
            </a: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4" name="CuadroTexto 3">
            <a:extLst>
              <a:ext uri="{FF2B5EF4-FFF2-40B4-BE49-F238E27FC236}">
                <a16:creationId xmlns:a16="http://schemas.microsoft.com/office/drawing/2014/main" id="{6ED7CB99-AF0B-4A73-A8E6-E482FD21221A}"/>
              </a:ext>
            </a:extLst>
          </p:cNvPr>
          <p:cNvSpPr txBox="1"/>
          <p:nvPr/>
        </p:nvSpPr>
        <p:spPr>
          <a:xfrm>
            <a:off x="14289168" y="2262947"/>
            <a:ext cx="8752115"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4800" dirty="0">
                <a:latin typeface="Calibri" panose="020F0502020204030204" pitchFamily="34" charset="0"/>
              </a:rPr>
              <a:t>Barrio El Codito</a:t>
            </a:r>
          </a:p>
        </p:txBody>
      </p:sp>
      <p:cxnSp>
        <p:nvCxnSpPr>
          <p:cNvPr id="6" name="Conector: angular 5">
            <a:extLst>
              <a:ext uri="{FF2B5EF4-FFF2-40B4-BE49-F238E27FC236}">
                <a16:creationId xmlns:a16="http://schemas.microsoft.com/office/drawing/2014/main" id="{D97F0839-950C-400B-AF97-82693DE1C8AF}"/>
              </a:ext>
            </a:extLst>
          </p:cNvPr>
          <p:cNvCxnSpPr>
            <a:stCxn id="2" idx="3"/>
            <a:endCxn id="4" idx="0"/>
          </p:cNvCxnSpPr>
          <p:nvPr/>
        </p:nvCxnSpPr>
        <p:spPr>
          <a:xfrm>
            <a:off x="12563051" y="1435791"/>
            <a:ext cx="6102175" cy="827156"/>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5F14CF8C-6346-4B55-9F78-2CEEA22366EE}"/>
              </a:ext>
            </a:extLst>
          </p:cNvPr>
          <p:cNvSpPr txBox="1"/>
          <p:nvPr/>
        </p:nvSpPr>
        <p:spPr>
          <a:xfrm>
            <a:off x="14878671" y="11004604"/>
            <a:ext cx="7338647"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Trabajo evangelístico, misioneros – Apoyo Casa de la Misericordia</a:t>
            </a:r>
          </a:p>
        </p:txBody>
      </p:sp>
      <p:sp>
        <p:nvSpPr>
          <p:cNvPr id="23" name="CuadroTexto 22">
            <a:extLst>
              <a:ext uri="{FF2B5EF4-FFF2-40B4-BE49-F238E27FC236}">
                <a16:creationId xmlns:a16="http://schemas.microsoft.com/office/drawing/2014/main" id="{EC1C6C07-2676-4DC7-AB88-69916C24E6E5}"/>
              </a:ext>
            </a:extLst>
          </p:cNvPr>
          <p:cNvSpPr txBox="1"/>
          <p:nvPr/>
        </p:nvSpPr>
        <p:spPr>
          <a:xfrm>
            <a:off x="2395453" y="2977745"/>
            <a:ext cx="8752115"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Actividad festividades Decembrinas</a:t>
            </a:r>
          </a:p>
        </p:txBody>
      </p:sp>
      <p:cxnSp>
        <p:nvCxnSpPr>
          <p:cNvPr id="7" name="Conector: angular 6">
            <a:extLst>
              <a:ext uri="{FF2B5EF4-FFF2-40B4-BE49-F238E27FC236}">
                <a16:creationId xmlns:a16="http://schemas.microsoft.com/office/drawing/2014/main" id="{607CF666-6C93-4BF6-864C-A579E167F9A2}"/>
              </a:ext>
            </a:extLst>
          </p:cNvPr>
          <p:cNvCxnSpPr>
            <a:cxnSpLocks/>
            <a:stCxn id="23" idx="1"/>
            <a:endCxn id="153" idx="1"/>
          </p:cNvCxnSpPr>
          <p:nvPr/>
        </p:nvCxnSpPr>
        <p:spPr>
          <a:xfrm rot="10800000" flipH="1" flipV="1">
            <a:off x="2395452" y="3300911"/>
            <a:ext cx="1387335" cy="7193272"/>
          </a:xfrm>
          <a:prstGeom prst="bentConnector3">
            <a:avLst>
              <a:gd name="adj1" fmla="val -16478"/>
            </a:avLst>
          </a:prstGeom>
        </p:spPr>
        <p:style>
          <a:lnRef idx="1">
            <a:schemeClr val="accent1"/>
          </a:lnRef>
          <a:fillRef idx="0">
            <a:schemeClr val="accent1"/>
          </a:fillRef>
          <a:effectRef idx="0">
            <a:schemeClr val="accent1"/>
          </a:effectRef>
          <a:fontRef idx="minor">
            <a:schemeClr val="tx1"/>
          </a:fontRef>
        </p:style>
      </p:cxnSp>
      <p:cxnSp>
        <p:nvCxnSpPr>
          <p:cNvPr id="12" name="Conector: angular 11">
            <a:extLst>
              <a:ext uri="{FF2B5EF4-FFF2-40B4-BE49-F238E27FC236}">
                <a16:creationId xmlns:a16="http://schemas.microsoft.com/office/drawing/2014/main" id="{8DBF6955-604A-4289-8943-2D95A0F7F675}"/>
              </a:ext>
            </a:extLst>
          </p:cNvPr>
          <p:cNvCxnSpPr>
            <a:cxnSpLocks/>
            <a:stCxn id="23" idx="3"/>
            <a:endCxn id="153" idx="3"/>
          </p:cNvCxnSpPr>
          <p:nvPr/>
        </p:nvCxnSpPr>
        <p:spPr>
          <a:xfrm flipH="1">
            <a:off x="10383965" y="3300911"/>
            <a:ext cx="763603" cy="7193272"/>
          </a:xfrm>
          <a:prstGeom prst="bentConnector3">
            <a:avLst>
              <a:gd name="adj1" fmla="val -29937"/>
            </a:avLst>
          </a:prstGeom>
        </p:spPr>
        <p:style>
          <a:lnRef idx="1">
            <a:schemeClr val="accent1"/>
          </a:lnRef>
          <a:fillRef idx="0">
            <a:schemeClr val="accent1"/>
          </a:fillRef>
          <a:effectRef idx="0">
            <a:schemeClr val="accent1"/>
          </a:effectRef>
          <a:fontRef idx="minor">
            <a:schemeClr val="tx1"/>
          </a:fontRef>
        </p:style>
      </p:cxnSp>
      <p:cxnSp>
        <p:nvCxnSpPr>
          <p:cNvPr id="118" name="Conector: angular 117">
            <a:extLst>
              <a:ext uri="{FF2B5EF4-FFF2-40B4-BE49-F238E27FC236}">
                <a16:creationId xmlns:a16="http://schemas.microsoft.com/office/drawing/2014/main" id="{EE368463-89EC-4A29-BDDA-B5FA7D9ADD83}"/>
              </a:ext>
            </a:extLst>
          </p:cNvPr>
          <p:cNvCxnSpPr>
            <a:cxnSpLocks/>
            <a:stCxn id="23" idx="2"/>
            <a:endCxn id="169" idx="0"/>
          </p:cNvCxnSpPr>
          <p:nvPr/>
        </p:nvCxnSpPr>
        <p:spPr>
          <a:xfrm rot="5400000">
            <a:off x="5296538" y="2792115"/>
            <a:ext cx="643012" cy="230693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20" name="Conector: angular 119">
            <a:extLst>
              <a:ext uri="{FF2B5EF4-FFF2-40B4-BE49-F238E27FC236}">
                <a16:creationId xmlns:a16="http://schemas.microsoft.com/office/drawing/2014/main" id="{F981430C-205D-4BCF-A90E-904A28AA2FF9}"/>
              </a:ext>
            </a:extLst>
          </p:cNvPr>
          <p:cNvCxnSpPr>
            <a:cxnSpLocks/>
            <a:stCxn id="23" idx="2"/>
            <a:endCxn id="155" idx="0"/>
          </p:cNvCxnSpPr>
          <p:nvPr/>
        </p:nvCxnSpPr>
        <p:spPr>
          <a:xfrm rot="16200000" flipH="1">
            <a:off x="7512113" y="2883474"/>
            <a:ext cx="643012" cy="212421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22" name="Conector: angular 121">
            <a:extLst>
              <a:ext uri="{FF2B5EF4-FFF2-40B4-BE49-F238E27FC236}">
                <a16:creationId xmlns:a16="http://schemas.microsoft.com/office/drawing/2014/main" id="{03364F75-484A-4991-9EA9-64F125D8ED42}"/>
              </a:ext>
            </a:extLst>
          </p:cNvPr>
          <p:cNvCxnSpPr>
            <a:cxnSpLocks/>
            <a:stCxn id="203" idx="1"/>
            <a:endCxn id="22" idx="1"/>
          </p:cNvCxnSpPr>
          <p:nvPr/>
        </p:nvCxnSpPr>
        <p:spPr>
          <a:xfrm rot="10800000" flipH="1" flipV="1">
            <a:off x="14357925" y="7832309"/>
            <a:ext cx="520745" cy="3772460"/>
          </a:xfrm>
          <a:prstGeom prst="bentConnector3">
            <a:avLst>
              <a:gd name="adj1" fmla="val -43899"/>
            </a:avLst>
          </a:prstGeom>
        </p:spPr>
        <p:style>
          <a:lnRef idx="1">
            <a:schemeClr val="accent1"/>
          </a:lnRef>
          <a:fillRef idx="0">
            <a:schemeClr val="accent1"/>
          </a:fillRef>
          <a:effectRef idx="0">
            <a:schemeClr val="accent1"/>
          </a:effectRef>
          <a:fontRef idx="minor">
            <a:schemeClr val="tx1"/>
          </a:fontRef>
        </p:style>
      </p:cxnSp>
      <p:cxnSp>
        <p:nvCxnSpPr>
          <p:cNvPr id="126" name="Conector: angular 125">
            <a:extLst>
              <a:ext uri="{FF2B5EF4-FFF2-40B4-BE49-F238E27FC236}">
                <a16:creationId xmlns:a16="http://schemas.microsoft.com/office/drawing/2014/main" id="{02ED4FF1-FA48-4562-9806-490DC7805594}"/>
              </a:ext>
            </a:extLst>
          </p:cNvPr>
          <p:cNvCxnSpPr>
            <a:cxnSpLocks/>
            <a:stCxn id="22" idx="3"/>
            <a:endCxn id="207" idx="3"/>
          </p:cNvCxnSpPr>
          <p:nvPr/>
        </p:nvCxnSpPr>
        <p:spPr>
          <a:xfrm flipV="1">
            <a:off x="22217318" y="7832309"/>
            <a:ext cx="408015" cy="3772460"/>
          </a:xfrm>
          <a:prstGeom prst="bentConnector3">
            <a:avLst>
              <a:gd name="adj1" fmla="val 156027"/>
            </a:avLst>
          </a:prstGeom>
        </p:spPr>
        <p:style>
          <a:lnRef idx="1">
            <a:schemeClr val="accent1"/>
          </a:lnRef>
          <a:fillRef idx="0">
            <a:schemeClr val="accent1"/>
          </a:fillRef>
          <a:effectRef idx="0">
            <a:schemeClr val="accent1"/>
          </a:effectRef>
          <a:fontRef idx="minor">
            <a:schemeClr val="tx1"/>
          </a:fontRef>
        </p:style>
      </p:cxnSp>
      <p:pic>
        <p:nvPicPr>
          <p:cNvPr id="153" name="Imagen 152" descr="Imagen que contiene persona, suelo, exterior, grupo&#10;&#10;Descripción generada con confianza muy alta">
            <a:extLst>
              <a:ext uri="{FF2B5EF4-FFF2-40B4-BE49-F238E27FC236}">
                <a16:creationId xmlns:a16="http://schemas.microsoft.com/office/drawing/2014/main" id="{21C1EF36-9E28-4551-8269-8C281F254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2788" y="8018742"/>
            <a:ext cx="6601177" cy="4950882"/>
          </a:xfrm>
          <a:prstGeom prst="rect">
            <a:avLst/>
          </a:prstGeom>
        </p:spPr>
      </p:pic>
      <p:pic>
        <p:nvPicPr>
          <p:cNvPr id="155" name="Imagen 154" descr="Imagen que contiene persona, edificio, exterior, personas&#10;&#10;Descripción generada con confianza muy alta">
            <a:extLst>
              <a:ext uri="{FF2B5EF4-FFF2-40B4-BE49-F238E27FC236}">
                <a16:creationId xmlns:a16="http://schemas.microsoft.com/office/drawing/2014/main" id="{DBD37FBE-B94A-4AEB-8348-AA144D6C09A5}"/>
              </a:ext>
            </a:extLst>
          </p:cNvPr>
          <p:cNvPicPr>
            <a:picLocks noChangeAspect="1"/>
          </p:cNvPicPr>
          <p:nvPr/>
        </p:nvPicPr>
        <p:blipFill rotWithShape="1">
          <a:blip r:embed="rId5">
            <a:extLst>
              <a:ext uri="{28A0092B-C50C-407E-A947-70E740481C1C}">
                <a14:useLocalDpi xmlns:a14="http://schemas.microsoft.com/office/drawing/2010/main" val="0"/>
              </a:ext>
            </a:extLst>
          </a:blip>
          <a:srcRect l="10870" r="9892" b="52821"/>
          <a:stretch/>
        </p:blipFill>
        <p:spPr>
          <a:xfrm>
            <a:off x="6737030" y="4267088"/>
            <a:ext cx="4317394" cy="3427541"/>
          </a:xfrm>
          <a:prstGeom prst="rect">
            <a:avLst/>
          </a:prstGeom>
        </p:spPr>
      </p:pic>
      <p:pic>
        <p:nvPicPr>
          <p:cNvPr id="169" name="Imagen 168" descr="Imagen que contiene persona, edificio, exterior, grupo&#10;&#10;Descripción generada con confianza muy alta">
            <a:extLst>
              <a:ext uri="{FF2B5EF4-FFF2-40B4-BE49-F238E27FC236}">
                <a16:creationId xmlns:a16="http://schemas.microsoft.com/office/drawing/2014/main" id="{5B52CFDA-8474-4083-8A32-47DB2F23B59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216" b="11715"/>
          <a:stretch/>
        </p:blipFill>
        <p:spPr>
          <a:xfrm>
            <a:off x="2656059" y="4267088"/>
            <a:ext cx="3617034" cy="3427442"/>
          </a:xfrm>
          <a:prstGeom prst="rect">
            <a:avLst/>
          </a:prstGeom>
        </p:spPr>
      </p:pic>
      <p:pic>
        <p:nvPicPr>
          <p:cNvPr id="203" name="Imagen 202" descr="Imagen que contiene persona, de pie, grupo, suelo&#10;&#10;Descripción generada con confianza muy alta">
            <a:extLst>
              <a:ext uri="{FF2B5EF4-FFF2-40B4-BE49-F238E27FC236}">
                <a16:creationId xmlns:a16="http://schemas.microsoft.com/office/drawing/2014/main" id="{F76A7F76-866F-4F6F-838B-07B850810EE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357926" y="5181482"/>
            <a:ext cx="3976240" cy="5301653"/>
          </a:xfrm>
          <a:prstGeom prst="rect">
            <a:avLst/>
          </a:prstGeom>
        </p:spPr>
      </p:pic>
      <p:pic>
        <p:nvPicPr>
          <p:cNvPr id="207" name="Imagen 206" descr="Imagen que contiene edificio, exterior, cielo&#10;&#10;Descripción generada con confianza muy alta">
            <a:extLst>
              <a:ext uri="{FF2B5EF4-FFF2-40B4-BE49-F238E27FC236}">
                <a16:creationId xmlns:a16="http://schemas.microsoft.com/office/drawing/2014/main" id="{8F21222E-1F74-4A6F-AAE1-3C4B6F98BC9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649094" y="5181483"/>
            <a:ext cx="3976239" cy="5301651"/>
          </a:xfrm>
          <a:prstGeom prst="rect">
            <a:avLst/>
          </a:prstGeom>
        </p:spPr>
      </p:pic>
    </p:spTree>
    <p:extLst>
      <p:ext uri="{BB962C8B-B14F-4D97-AF65-F5344CB8AC3E}">
        <p14:creationId xmlns:p14="http://schemas.microsoft.com/office/powerpoint/2010/main" val="996681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97280" y="590630"/>
            <a:ext cx="9165771" cy="1690321"/>
          </a:xfrm>
          <a:solidFill>
            <a:srgbClr val="AABFE4"/>
          </a:solidFill>
          <a:ln>
            <a:solidFill>
              <a:schemeClr val="accent1">
                <a:shade val="50000"/>
                <a:alpha val="0"/>
              </a:schemeClr>
            </a:solidFill>
          </a:ln>
        </p:spPr>
        <p:txBody>
          <a:bodyPr>
            <a:normAutofit/>
          </a:bodyPr>
          <a:lstStyle/>
          <a:p>
            <a:pPr algn="ctr"/>
            <a:r>
              <a:rPr lang="es-CO" sz="5400" b="1" u="sng" dirty="0">
                <a:solidFill>
                  <a:schemeClr val="accent5">
                    <a:lumMod val="50000"/>
                  </a:schemeClr>
                </a:solidFill>
                <a:latin typeface="Helvetica" panose="020B0604020202020204" pitchFamily="34" charset="0"/>
                <a:cs typeface="Helvetica" panose="020B0604020202020204" pitchFamily="34" charset="0"/>
              </a:rPr>
              <a:t>GESTIÓN SOCIAL</a:t>
            </a: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4" name="CuadroTexto 3">
            <a:extLst>
              <a:ext uri="{FF2B5EF4-FFF2-40B4-BE49-F238E27FC236}">
                <a16:creationId xmlns:a16="http://schemas.microsoft.com/office/drawing/2014/main" id="{6ED7CB99-AF0B-4A73-A8E6-E482FD21221A}"/>
              </a:ext>
            </a:extLst>
          </p:cNvPr>
          <p:cNvSpPr txBox="1"/>
          <p:nvPr/>
        </p:nvSpPr>
        <p:spPr>
          <a:xfrm>
            <a:off x="14289168" y="2262947"/>
            <a:ext cx="8752115"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4800" dirty="0">
                <a:latin typeface="Calibri" panose="020F0502020204030204" pitchFamily="34" charset="0"/>
              </a:rPr>
              <a:t>Barrio El Codito</a:t>
            </a:r>
          </a:p>
        </p:txBody>
      </p:sp>
      <p:cxnSp>
        <p:nvCxnSpPr>
          <p:cNvPr id="6" name="Conector: angular 5">
            <a:extLst>
              <a:ext uri="{FF2B5EF4-FFF2-40B4-BE49-F238E27FC236}">
                <a16:creationId xmlns:a16="http://schemas.microsoft.com/office/drawing/2014/main" id="{D97F0839-950C-400B-AF97-82693DE1C8AF}"/>
              </a:ext>
            </a:extLst>
          </p:cNvPr>
          <p:cNvCxnSpPr>
            <a:stCxn id="2" idx="3"/>
            <a:endCxn id="4" idx="0"/>
          </p:cNvCxnSpPr>
          <p:nvPr/>
        </p:nvCxnSpPr>
        <p:spPr>
          <a:xfrm>
            <a:off x="12563051" y="1435791"/>
            <a:ext cx="6102175" cy="827156"/>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5F14CF8C-6346-4B55-9F78-2CEEA22366EE}"/>
              </a:ext>
            </a:extLst>
          </p:cNvPr>
          <p:cNvSpPr txBox="1"/>
          <p:nvPr/>
        </p:nvSpPr>
        <p:spPr>
          <a:xfrm>
            <a:off x="14995901" y="11239072"/>
            <a:ext cx="733864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Talleres de Oración con Jóvenes</a:t>
            </a:r>
          </a:p>
        </p:txBody>
      </p:sp>
      <p:sp>
        <p:nvSpPr>
          <p:cNvPr id="23" name="CuadroTexto 22">
            <a:extLst>
              <a:ext uri="{FF2B5EF4-FFF2-40B4-BE49-F238E27FC236}">
                <a16:creationId xmlns:a16="http://schemas.microsoft.com/office/drawing/2014/main" id="{EC1C6C07-2676-4DC7-AB88-69916C24E6E5}"/>
              </a:ext>
            </a:extLst>
          </p:cNvPr>
          <p:cNvSpPr txBox="1"/>
          <p:nvPr/>
        </p:nvSpPr>
        <p:spPr>
          <a:xfrm>
            <a:off x="2312173" y="3628911"/>
            <a:ext cx="8752115"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Casas de oración</a:t>
            </a:r>
          </a:p>
        </p:txBody>
      </p:sp>
      <p:cxnSp>
        <p:nvCxnSpPr>
          <p:cNvPr id="7" name="Conector: angular 6">
            <a:extLst>
              <a:ext uri="{FF2B5EF4-FFF2-40B4-BE49-F238E27FC236}">
                <a16:creationId xmlns:a16="http://schemas.microsoft.com/office/drawing/2014/main" id="{607CF666-6C93-4BF6-864C-A579E167F9A2}"/>
              </a:ext>
            </a:extLst>
          </p:cNvPr>
          <p:cNvCxnSpPr>
            <a:cxnSpLocks/>
            <a:stCxn id="23" idx="1"/>
          </p:cNvCxnSpPr>
          <p:nvPr/>
        </p:nvCxnSpPr>
        <p:spPr>
          <a:xfrm rot="10800000" flipH="1" flipV="1">
            <a:off x="2312173" y="3952077"/>
            <a:ext cx="256032" cy="5982310"/>
          </a:xfrm>
          <a:prstGeom prst="bentConnector3">
            <a:avLst>
              <a:gd name="adj1" fmla="val -89286"/>
            </a:avLst>
          </a:prstGeom>
        </p:spPr>
        <p:style>
          <a:lnRef idx="1">
            <a:schemeClr val="accent1"/>
          </a:lnRef>
          <a:fillRef idx="0">
            <a:schemeClr val="accent1"/>
          </a:fillRef>
          <a:effectRef idx="0">
            <a:schemeClr val="accent1"/>
          </a:effectRef>
          <a:fontRef idx="minor">
            <a:schemeClr val="tx1"/>
          </a:fontRef>
        </p:style>
      </p:cxnSp>
      <p:cxnSp>
        <p:nvCxnSpPr>
          <p:cNvPr id="12" name="Conector: angular 11">
            <a:extLst>
              <a:ext uri="{FF2B5EF4-FFF2-40B4-BE49-F238E27FC236}">
                <a16:creationId xmlns:a16="http://schemas.microsoft.com/office/drawing/2014/main" id="{8DBF6955-604A-4289-8943-2D95A0F7F675}"/>
              </a:ext>
            </a:extLst>
          </p:cNvPr>
          <p:cNvCxnSpPr>
            <a:cxnSpLocks/>
            <a:stCxn id="23" idx="3"/>
          </p:cNvCxnSpPr>
          <p:nvPr/>
        </p:nvCxnSpPr>
        <p:spPr>
          <a:xfrm flipH="1">
            <a:off x="10670522" y="3952077"/>
            <a:ext cx="393766" cy="5936332"/>
          </a:xfrm>
          <a:prstGeom prst="bentConnector3">
            <a:avLst>
              <a:gd name="adj1" fmla="val -58055"/>
            </a:avLst>
          </a:prstGeom>
        </p:spPr>
        <p:style>
          <a:lnRef idx="1">
            <a:schemeClr val="accent1"/>
          </a:lnRef>
          <a:fillRef idx="0">
            <a:schemeClr val="accent1"/>
          </a:fillRef>
          <a:effectRef idx="0">
            <a:schemeClr val="accent1"/>
          </a:effectRef>
          <a:fontRef idx="minor">
            <a:schemeClr val="tx1"/>
          </a:fontRef>
        </p:style>
      </p:cxnSp>
      <p:cxnSp>
        <p:nvCxnSpPr>
          <p:cNvPr id="118" name="Conector: angular 117">
            <a:extLst>
              <a:ext uri="{FF2B5EF4-FFF2-40B4-BE49-F238E27FC236}">
                <a16:creationId xmlns:a16="http://schemas.microsoft.com/office/drawing/2014/main" id="{EE368463-89EC-4A29-BDDA-B5FA7D9ADD83}"/>
              </a:ext>
            </a:extLst>
          </p:cNvPr>
          <p:cNvCxnSpPr>
            <a:cxnSpLocks/>
            <a:stCxn id="23" idx="2"/>
          </p:cNvCxnSpPr>
          <p:nvPr/>
        </p:nvCxnSpPr>
        <p:spPr>
          <a:xfrm rot="5400000">
            <a:off x="4657241" y="4288144"/>
            <a:ext cx="2043892" cy="2018089"/>
          </a:xfrm>
          <a:prstGeom prst="bentConnector3">
            <a:avLst>
              <a:gd name="adj1" fmla="val 23615"/>
            </a:avLst>
          </a:prstGeom>
        </p:spPr>
        <p:style>
          <a:lnRef idx="1">
            <a:schemeClr val="accent1"/>
          </a:lnRef>
          <a:fillRef idx="0">
            <a:schemeClr val="accent1"/>
          </a:fillRef>
          <a:effectRef idx="0">
            <a:schemeClr val="accent1"/>
          </a:effectRef>
          <a:fontRef idx="minor">
            <a:schemeClr val="tx1"/>
          </a:fontRef>
        </p:style>
      </p:cxnSp>
      <p:cxnSp>
        <p:nvCxnSpPr>
          <p:cNvPr id="120" name="Conector: angular 119">
            <a:extLst>
              <a:ext uri="{FF2B5EF4-FFF2-40B4-BE49-F238E27FC236}">
                <a16:creationId xmlns:a16="http://schemas.microsoft.com/office/drawing/2014/main" id="{F981430C-205D-4BCF-A90E-904A28AA2FF9}"/>
              </a:ext>
            </a:extLst>
          </p:cNvPr>
          <p:cNvCxnSpPr>
            <a:cxnSpLocks/>
            <a:stCxn id="23" idx="2"/>
          </p:cNvCxnSpPr>
          <p:nvPr/>
        </p:nvCxnSpPr>
        <p:spPr>
          <a:xfrm rot="16200000" flipH="1">
            <a:off x="7187494" y="3775978"/>
            <a:ext cx="985593" cy="198411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22" name="Conector: angular 121">
            <a:extLst>
              <a:ext uri="{FF2B5EF4-FFF2-40B4-BE49-F238E27FC236}">
                <a16:creationId xmlns:a16="http://schemas.microsoft.com/office/drawing/2014/main" id="{03364F75-484A-4991-9EA9-64F125D8ED42}"/>
              </a:ext>
            </a:extLst>
          </p:cNvPr>
          <p:cNvCxnSpPr>
            <a:cxnSpLocks/>
            <a:endCxn id="22" idx="1"/>
          </p:cNvCxnSpPr>
          <p:nvPr/>
        </p:nvCxnSpPr>
        <p:spPr>
          <a:xfrm rot="10800000" flipH="1" flipV="1">
            <a:off x="14994795" y="5917004"/>
            <a:ext cx="1106" cy="5645234"/>
          </a:xfrm>
          <a:prstGeom prst="bentConnector3">
            <a:avLst>
              <a:gd name="adj1" fmla="val -20669078"/>
            </a:avLst>
          </a:prstGeom>
        </p:spPr>
        <p:style>
          <a:lnRef idx="1">
            <a:schemeClr val="accent1"/>
          </a:lnRef>
          <a:fillRef idx="0">
            <a:schemeClr val="accent1"/>
          </a:fillRef>
          <a:effectRef idx="0">
            <a:schemeClr val="accent1"/>
          </a:effectRef>
          <a:fontRef idx="minor">
            <a:schemeClr val="tx1"/>
          </a:fontRef>
        </p:style>
      </p:cxnSp>
      <p:cxnSp>
        <p:nvCxnSpPr>
          <p:cNvPr id="126" name="Conector: angular 125">
            <a:extLst>
              <a:ext uri="{FF2B5EF4-FFF2-40B4-BE49-F238E27FC236}">
                <a16:creationId xmlns:a16="http://schemas.microsoft.com/office/drawing/2014/main" id="{02ED4FF1-FA48-4562-9806-490DC7805594}"/>
              </a:ext>
            </a:extLst>
          </p:cNvPr>
          <p:cNvCxnSpPr>
            <a:cxnSpLocks/>
            <a:stCxn id="22" idx="3"/>
          </p:cNvCxnSpPr>
          <p:nvPr/>
        </p:nvCxnSpPr>
        <p:spPr>
          <a:xfrm flipV="1">
            <a:off x="22334548" y="5917004"/>
            <a:ext cx="85958" cy="5645234"/>
          </a:xfrm>
          <a:prstGeom prst="bentConnector3">
            <a:avLst>
              <a:gd name="adj1" fmla="val 365944"/>
            </a:avLst>
          </a:prstGeom>
        </p:spPr>
        <p:style>
          <a:lnRef idx="1">
            <a:schemeClr val="accent1"/>
          </a:lnRef>
          <a:fillRef idx="0">
            <a:schemeClr val="accent1"/>
          </a:fillRef>
          <a:effectRef idx="0">
            <a:schemeClr val="accent1"/>
          </a:effectRef>
          <a:fontRef idx="minor">
            <a:schemeClr val="tx1"/>
          </a:fontRef>
        </p:style>
      </p:cxnSp>
      <p:cxnSp>
        <p:nvCxnSpPr>
          <p:cNvPr id="129" name="Conector: angular 128">
            <a:extLst>
              <a:ext uri="{FF2B5EF4-FFF2-40B4-BE49-F238E27FC236}">
                <a16:creationId xmlns:a16="http://schemas.microsoft.com/office/drawing/2014/main" id="{D51F0D3D-AECA-4466-AF50-D0275654B076}"/>
              </a:ext>
            </a:extLst>
          </p:cNvPr>
          <p:cNvCxnSpPr>
            <a:cxnSpLocks/>
            <a:stCxn id="22" idx="0"/>
          </p:cNvCxnSpPr>
          <p:nvPr/>
        </p:nvCxnSpPr>
        <p:spPr>
          <a:xfrm rot="16200000" flipV="1">
            <a:off x="17399045" y="9972892"/>
            <a:ext cx="682836" cy="184952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2" name="Conector: angular 131">
            <a:extLst>
              <a:ext uri="{FF2B5EF4-FFF2-40B4-BE49-F238E27FC236}">
                <a16:creationId xmlns:a16="http://schemas.microsoft.com/office/drawing/2014/main" id="{629B0653-644B-4DEC-90CD-2A453DDF871F}"/>
              </a:ext>
            </a:extLst>
          </p:cNvPr>
          <p:cNvCxnSpPr>
            <a:cxnSpLocks/>
            <a:stCxn id="22" idx="0"/>
          </p:cNvCxnSpPr>
          <p:nvPr/>
        </p:nvCxnSpPr>
        <p:spPr>
          <a:xfrm rot="5400000" flipH="1" flipV="1">
            <a:off x="19291801" y="9929662"/>
            <a:ext cx="682835" cy="193598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pic>
        <p:nvPicPr>
          <p:cNvPr id="28" name="Imagen 27" descr="Imagen que contiene interior, pared, persona, sentado&#10;&#10;Descripción generada con confianza muy alta">
            <a:extLst>
              <a:ext uri="{FF2B5EF4-FFF2-40B4-BE49-F238E27FC236}">
                <a16:creationId xmlns:a16="http://schemas.microsoft.com/office/drawing/2014/main" id="{87B52647-18A8-46B5-B695-25E8B907F1EE}"/>
              </a:ext>
            </a:extLst>
          </p:cNvPr>
          <p:cNvPicPr>
            <a:picLocks noChangeAspect="1"/>
          </p:cNvPicPr>
          <p:nvPr/>
        </p:nvPicPr>
        <p:blipFill rotWithShape="1">
          <a:blip r:embed="rId4">
            <a:extLst>
              <a:ext uri="{28A0092B-C50C-407E-A947-70E740481C1C}">
                <a14:useLocalDpi xmlns:a14="http://schemas.microsoft.com/office/drawing/2010/main" val="0"/>
              </a:ext>
            </a:extLst>
          </a:blip>
          <a:srcRect l="12406" r="17606"/>
          <a:stretch/>
        </p:blipFill>
        <p:spPr>
          <a:xfrm>
            <a:off x="2582223" y="5260834"/>
            <a:ext cx="3709369" cy="2976179"/>
          </a:xfrm>
          <a:prstGeom prst="rect">
            <a:avLst/>
          </a:prstGeom>
        </p:spPr>
      </p:pic>
      <p:pic>
        <p:nvPicPr>
          <p:cNvPr id="29" name="Imagen 28">
            <a:extLst>
              <a:ext uri="{FF2B5EF4-FFF2-40B4-BE49-F238E27FC236}">
                <a16:creationId xmlns:a16="http://schemas.microsoft.com/office/drawing/2014/main" id="{02E43282-A2AC-4F5B-8D8E-90DB08D6E8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88231" y="5260835"/>
            <a:ext cx="3968238" cy="2976178"/>
          </a:xfrm>
          <a:prstGeom prst="rect">
            <a:avLst/>
          </a:prstGeom>
        </p:spPr>
      </p:pic>
      <p:pic>
        <p:nvPicPr>
          <p:cNvPr id="30" name="Imagen 29">
            <a:extLst>
              <a:ext uri="{FF2B5EF4-FFF2-40B4-BE49-F238E27FC236}">
                <a16:creationId xmlns:a16="http://schemas.microsoft.com/office/drawing/2014/main" id="{7FBB1178-ABB5-4D88-B27A-79BE15F15F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68205" y="8540996"/>
            <a:ext cx="3715708" cy="2786781"/>
          </a:xfrm>
          <a:prstGeom prst="rect">
            <a:avLst/>
          </a:prstGeom>
        </p:spPr>
      </p:pic>
      <p:pic>
        <p:nvPicPr>
          <p:cNvPr id="31" name="Imagen 30" descr="Imagen que contiene persona, interior, pared, grupo&#10;&#10;Descripción generada con confianza muy alta">
            <a:extLst>
              <a:ext uri="{FF2B5EF4-FFF2-40B4-BE49-F238E27FC236}">
                <a16:creationId xmlns:a16="http://schemas.microsoft.com/office/drawing/2014/main" id="{C026D819-6772-4EDB-B33C-04BB2F72A2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02285" y="8400320"/>
            <a:ext cx="3968237" cy="2976178"/>
          </a:xfrm>
          <a:prstGeom prst="rect">
            <a:avLst/>
          </a:prstGeom>
        </p:spPr>
      </p:pic>
      <p:pic>
        <p:nvPicPr>
          <p:cNvPr id="32" name="Imagen 31" descr="Imagen que contiene interior, techo, suelo, escena&#10;&#10;Descripción generada con confianza muy alta">
            <a:extLst>
              <a:ext uri="{FF2B5EF4-FFF2-40B4-BE49-F238E27FC236}">
                <a16:creationId xmlns:a16="http://schemas.microsoft.com/office/drawing/2014/main" id="{763CBDA4-DAA2-45B0-A5AD-DC876A4ABBF1}"/>
              </a:ext>
            </a:extLst>
          </p:cNvPr>
          <p:cNvPicPr>
            <a:picLocks noChangeAspect="1"/>
          </p:cNvPicPr>
          <p:nvPr/>
        </p:nvPicPr>
        <p:blipFill rotWithShape="1">
          <a:blip r:embed="rId8">
            <a:extLst>
              <a:ext uri="{28A0092B-C50C-407E-A947-70E740481C1C}">
                <a14:useLocalDpi xmlns:a14="http://schemas.microsoft.com/office/drawing/2010/main" val="0"/>
              </a:ext>
            </a:extLst>
          </a:blip>
          <a:srcRect l="20135" r="25414" b="22310"/>
          <a:stretch/>
        </p:blipFill>
        <p:spPr>
          <a:xfrm>
            <a:off x="14999126" y="7606823"/>
            <a:ext cx="3633149" cy="2949413"/>
          </a:xfrm>
          <a:prstGeom prst="rect">
            <a:avLst/>
          </a:prstGeom>
        </p:spPr>
      </p:pic>
      <p:pic>
        <p:nvPicPr>
          <p:cNvPr id="33" name="Imagen 32">
            <a:extLst>
              <a:ext uri="{FF2B5EF4-FFF2-40B4-BE49-F238E27FC236}">
                <a16:creationId xmlns:a16="http://schemas.microsoft.com/office/drawing/2014/main" id="{C5C1D086-6483-4605-B687-D72F088D7DFC}"/>
              </a:ext>
            </a:extLst>
          </p:cNvPr>
          <p:cNvPicPr>
            <a:picLocks noChangeAspect="1"/>
          </p:cNvPicPr>
          <p:nvPr/>
        </p:nvPicPr>
        <p:blipFill rotWithShape="1">
          <a:blip r:embed="rId9">
            <a:extLst>
              <a:ext uri="{28A0092B-C50C-407E-A947-70E740481C1C}">
                <a14:useLocalDpi xmlns:a14="http://schemas.microsoft.com/office/drawing/2010/main" val="0"/>
              </a:ext>
            </a:extLst>
          </a:blip>
          <a:srcRect l="22204" r="20343" b="17065"/>
          <a:stretch/>
        </p:blipFill>
        <p:spPr>
          <a:xfrm>
            <a:off x="18781916" y="7606824"/>
            <a:ext cx="3638589" cy="2949413"/>
          </a:xfrm>
          <a:prstGeom prst="rect">
            <a:avLst/>
          </a:prstGeom>
        </p:spPr>
      </p:pic>
      <p:pic>
        <p:nvPicPr>
          <p:cNvPr id="34" name="Imagen 33">
            <a:extLst>
              <a:ext uri="{FF2B5EF4-FFF2-40B4-BE49-F238E27FC236}">
                <a16:creationId xmlns:a16="http://schemas.microsoft.com/office/drawing/2014/main" id="{8FB969A2-B74C-4CC5-A85F-60DAF4DDA79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994795" y="4552533"/>
            <a:ext cx="3638589" cy="2728942"/>
          </a:xfrm>
          <a:prstGeom prst="rect">
            <a:avLst/>
          </a:prstGeom>
        </p:spPr>
      </p:pic>
      <p:pic>
        <p:nvPicPr>
          <p:cNvPr id="35" name="Imagen 34">
            <a:extLst>
              <a:ext uri="{FF2B5EF4-FFF2-40B4-BE49-F238E27FC236}">
                <a16:creationId xmlns:a16="http://schemas.microsoft.com/office/drawing/2014/main" id="{6C8EE8B6-63F2-4DC7-9A6F-60517ADF58E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781917" y="4552533"/>
            <a:ext cx="3638589" cy="2728942"/>
          </a:xfrm>
          <a:prstGeom prst="rect">
            <a:avLst/>
          </a:prstGeom>
        </p:spPr>
      </p:pic>
    </p:spTree>
    <p:extLst>
      <p:ext uri="{BB962C8B-B14F-4D97-AF65-F5344CB8AC3E}">
        <p14:creationId xmlns:p14="http://schemas.microsoft.com/office/powerpoint/2010/main" val="1694492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97280" y="590630"/>
            <a:ext cx="9165771" cy="1690321"/>
          </a:xfrm>
          <a:solidFill>
            <a:srgbClr val="AABFE4"/>
          </a:solidFill>
          <a:ln>
            <a:solidFill>
              <a:schemeClr val="accent1">
                <a:shade val="50000"/>
                <a:alpha val="0"/>
              </a:schemeClr>
            </a:solidFill>
          </a:ln>
        </p:spPr>
        <p:txBody>
          <a:bodyPr>
            <a:normAutofit/>
          </a:bodyPr>
          <a:lstStyle/>
          <a:p>
            <a:pPr algn="ctr"/>
            <a:r>
              <a:rPr lang="es-CO" sz="5400" b="1" u="sng" dirty="0">
                <a:solidFill>
                  <a:schemeClr val="accent5">
                    <a:lumMod val="50000"/>
                  </a:schemeClr>
                </a:solidFill>
                <a:latin typeface="Helvetica" panose="020B0604020202020204" pitchFamily="34" charset="0"/>
                <a:cs typeface="Helvetica" panose="020B0604020202020204" pitchFamily="34" charset="0"/>
              </a:rPr>
              <a:t>GESTIÓN SOCIAL</a:t>
            </a: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4" name="CuadroTexto 3">
            <a:extLst>
              <a:ext uri="{FF2B5EF4-FFF2-40B4-BE49-F238E27FC236}">
                <a16:creationId xmlns:a16="http://schemas.microsoft.com/office/drawing/2014/main" id="{6ED7CB99-AF0B-4A73-A8E6-E482FD21221A}"/>
              </a:ext>
            </a:extLst>
          </p:cNvPr>
          <p:cNvSpPr txBox="1"/>
          <p:nvPr/>
        </p:nvSpPr>
        <p:spPr>
          <a:xfrm>
            <a:off x="14289168" y="2262947"/>
            <a:ext cx="8752115"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4800" dirty="0">
                <a:latin typeface="Calibri" panose="020F0502020204030204" pitchFamily="34" charset="0"/>
              </a:rPr>
              <a:t>Barrio El Codito</a:t>
            </a:r>
          </a:p>
        </p:txBody>
      </p:sp>
      <p:cxnSp>
        <p:nvCxnSpPr>
          <p:cNvPr id="6" name="Conector: angular 5">
            <a:extLst>
              <a:ext uri="{FF2B5EF4-FFF2-40B4-BE49-F238E27FC236}">
                <a16:creationId xmlns:a16="http://schemas.microsoft.com/office/drawing/2014/main" id="{D97F0839-950C-400B-AF97-82693DE1C8AF}"/>
              </a:ext>
            </a:extLst>
          </p:cNvPr>
          <p:cNvCxnSpPr>
            <a:stCxn id="2" idx="3"/>
            <a:endCxn id="4" idx="0"/>
          </p:cNvCxnSpPr>
          <p:nvPr/>
        </p:nvCxnSpPr>
        <p:spPr>
          <a:xfrm>
            <a:off x="12563051" y="1435791"/>
            <a:ext cx="6102175" cy="827156"/>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5F14CF8C-6346-4B55-9F78-2CEEA22366EE}"/>
              </a:ext>
            </a:extLst>
          </p:cNvPr>
          <p:cNvSpPr txBox="1"/>
          <p:nvPr/>
        </p:nvSpPr>
        <p:spPr>
          <a:xfrm>
            <a:off x="14995901" y="11239072"/>
            <a:ext cx="733864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Participación masiva a eucaristía</a:t>
            </a:r>
          </a:p>
        </p:txBody>
      </p:sp>
      <p:sp>
        <p:nvSpPr>
          <p:cNvPr id="23" name="CuadroTexto 22">
            <a:extLst>
              <a:ext uri="{FF2B5EF4-FFF2-40B4-BE49-F238E27FC236}">
                <a16:creationId xmlns:a16="http://schemas.microsoft.com/office/drawing/2014/main" id="{EC1C6C07-2676-4DC7-AB88-69916C24E6E5}"/>
              </a:ext>
            </a:extLst>
          </p:cNvPr>
          <p:cNvSpPr txBox="1"/>
          <p:nvPr/>
        </p:nvSpPr>
        <p:spPr>
          <a:xfrm>
            <a:off x="2312172" y="3628911"/>
            <a:ext cx="8752115"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Acompañamiento a personas con Cáncer </a:t>
            </a:r>
          </a:p>
        </p:txBody>
      </p:sp>
      <p:cxnSp>
        <p:nvCxnSpPr>
          <p:cNvPr id="7" name="Conector: angular 6">
            <a:extLst>
              <a:ext uri="{FF2B5EF4-FFF2-40B4-BE49-F238E27FC236}">
                <a16:creationId xmlns:a16="http://schemas.microsoft.com/office/drawing/2014/main" id="{607CF666-6C93-4BF6-864C-A579E167F9A2}"/>
              </a:ext>
            </a:extLst>
          </p:cNvPr>
          <p:cNvCxnSpPr>
            <a:cxnSpLocks/>
            <a:stCxn id="23" idx="1"/>
            <a:endCxn id="45" idx="1"/>
          </p:cNvCxnSpPr>
          <p:nvPr/>
        </p:nvCxnSpPr>
        <p:spPr>
          <a:xfrm rot="10800000" flipV="1">
            <a:off x="1841086" y="3952077"/>
            <a:ext cx="471086" cy="6886128"/>
          </a:xfrm>
          <a:prstGeom prst="bentConnector3">
            <a:avLst>
              <a:gd name="adj1" fmla="val 148526"/>
            </a:avLst>
          </a:prstGeom>
        </p:spPr>
        <p:style>
          <a:lnRef idx="1">
            <a:schemeClr val="accent1"/>
          </a:lnRef>
          <a:fillRef idx="0">
            <a:schemeClr val="accent1"/>
          </a:fillRef>
          <a:effectRef idx="0">
            <a:schemeClr val="accent1"/>
          </a:effectRef>
          <a:fontRef idx="minor">
            <a:schemeClr val="tx1"/>
          </a:fontRef>
        </p:style>
      </p:cxnSp>
      <p:cxnSp>
        <p:nvCxnSpPr>
          <p:cNvPr id="12" name="Conector: angular 11">
            <a:extLst>
              <a:ext uri="{FF2B5EF4-FFF2-40B4-BE49-F238E27FC236}">
                <a16:creationId xmlns:a16="http://schemas.microsoft.com/office/drawing/2014/main" id="{8DBF6955-604A-4289-8943-2D95A0F7F675}"/>
              </a:ext>
            </a:extLst>
          </p:cNvPr>
          <p:cNvCxnSpPr>
            <a:cxnSpLocks/>
            <a:stCxn id="23" idx="3"/>
            <a:endCxn id="47" idx="3"/>
          </p:cNvCxnSpPr>
          <p:nvPr/>
        </p:nvCxnSpPr>
        <p:spPr>
          <a:xfrm>
            <a:off x="11064287" y="3952077"/>
            <a:ext cx="261183" cy="6886128"/>
          </a:xfrm>
          <a:prstGeom prst="bentConnector3">
            <a:avLst>
              <a:gd name="adj1" fmla="val 187525"/>
            </a:avLst>
          </a:prstGeom>
        </p:spPr>
        <p:style>
          <a:lnRef idx="1">
            <a:schemeClr val="accent1"/>
          </a:lnRef>
          <a:fillRef idx="0">
            <a:schemeClr val="accent1"/>
          </a:fillRef>
          <a:effectRef idx="0">
            <a:schemeClr val="accent1"/>
          </a:effectRef>
          <a:fontRef idx="minor">
            <a:schemeClr val="tx1"/>
          </a:fontRef>
        </p:style>
      </p:cxnSp>
      <p:cxnSp>
        <p:nvCxnSpPr>
          <p:cNvPr id="122" name="Conector: angular 121">
            <a:extLst>
              <a:ext uri="{FF2B5EF4-FFF2-40B4-BE49-F238E27FC236}">
                <a16:creationId xmlns:a16="http://schemas.microsoft.com/office/drawing/2014/main" id="{03364F75-484A-4991-9EA9-64F125D8ED42}"/>
              </a:ext>
            </a:extLst>
          </p:cNvPr>
          <p:cNvCxnSpPr>
            <a:cxnSpLocks/>
            <a:stCxn id="36" idx="1"/>
            <a:endCxn id="22" idx="1"/>
          </p:cNvCxnSpPr>
          <p:nvPr/>
        </p:nvCxnSpPr>
        <p:spPr>
          <a:xfrm rot="10800000" flipV="1">
            <a:off x="14995902" y="6332934"/>
            <a:ext cx="278979" cy="5229304"/>
          </a:xfrm>
          <a:prstGeom prst="bentConnector3">
            <a:avLst>
              <a:gd name="adj1" fmla="val 181942"/>
            </a:avLst>
          </a:prstGeom>
        </p:spPr>
        <p:style>
          <a:lnRef idx="1">
            <a:schemeClr val="accent1"/>
          </a:lnRef>
          <a:fillRef idx="0">
            <a:schemeClr val="accent1"/>
          </a:fillRef>
          <a:effectRef idx="0">
            <a:schemeClr val="accent1"/>
          </a:effectRef>
          <a:fontRef idx="minor">
            <a:schemeClr val="tx1"/>
          </a:fontRef>
        </p:style>
      </p:cxnSp>
      <p:cxnSp>
        <p:nvCxnSpPr>
          <p:cNvPr id="126" name="Conector: angular 125">
            <a:extLst>
              <a:ext uri="{FF2B5EF4-FFF2-40B4-BE49-F238E27FC236}">
                <a16:creationId xmlns:a16="http://schemas.microsoft.com/office/drawing/2014/main" id="{02ED4FF1-FA48-4562-9806-490DC7805594}"/>
              </a:ext>
            </a:extLst>
          </p:cNvPr>
          <p:cNvCxnSpPr>
            <a:cxnSpLocks/>
            <a:stCxn id="22" idx="3"/>
            <a:endCxn id="38" idx="3"/>
          </p:cNvCxnSpPr>
          <p:nvPr/>
        </p:nvCxnSpPr>
        <p:spPr>
          <a:xfrm flipH="1" flipV="1">
            <a:off x="22256236" y="6332934"/>
            <a:ext cx="78312" cy="5229304"/>
          </a:xfrm>
          <a:prstGeom prst="bentConnector3">
            <a:avLst>
              <a:gd name="adj1" fmla="val -291909"/>
            </a:avLst>
          </a:prstGeom>
        </p:spPr>
        <p:style>
          <a:lnRef idx="1">
            <a:schemeClr val="accent1"/>
          </a:lnRef>
          <a:fillRef idx="0">
            <a:schemeClr val="accent1"/>
          </a:fillRef>
          <a:effectRef idx="0">
            <a:schemeClr val="accent1"/>
          </a:effectRef>
          <a:fontRef idx="minor">
            <a:schemeClr val="tx1"/>
          </a:fontRef>
        </p:style>
      </p:cxnSp>
      <p:cxnSp>
        <p:nvCxnSpPr>
          <p:cNvPr id="129" name="Conector: angular 128">
            <a:extLst>
              <a:ext uri="{FF2B5EF4-FFF2-40B4-BE49-F238E27FC236}">
                <a16:creationId xmlns:a16="http://schemas.microsoft.com/office/drawing/2014/main" id="{D51F0D3D-AECA-4466-AF50-D0275654B076}"/>
              </a:ext>
            </a:extLst>
          </p:cNvPr>
          <p:cNvCxnSpPr>
            <a:cxnSpLocks/>
            <a:stCxn id="22" idx="0"/>
            <a:endCxn id="26" idx="2"/>
          </p:cNvCxnSpPr>
          <p:nvPr/>
        </p:nvCxnSpPr>
        <p:spPr>
          <a:xfrm rot="16200000" flipV="1">
            <a:off x="17473178" y="10047024"/>
            <a:ext cx="719420" cy="166467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2" name="Conector: angular 131">
            <a:extLst>
              <a:ext uri="{FF2B5EF4-FFF2-40B4-BE49-F238E27FC236}">
                <a16:creationId xmlns:a16="http://schemas.microsoft.com/office/drawing/2014/main" id="{629B0653-644B-4DEC-90CD-2A453DDF871F}"/>
              </a:ext>
            </a:extLst>
          </p:cNvPr>
          <p:cNvCxnSpPr>
            <a:cxnSpLocks/>
            <a:stCxn id="22" idx="0"/>
            <a:endCxn id="24" idx="2"/>
          </p:cNvCxnSpPr>
          <p:nvPr/>
        </p:nvCxnSpPr>
        <p:spPr>
          <a:xfrm rot="5400000" flipH="1" flipV="1">
            <a:off x="19238186" y="9946691"/>
            <a:ext cx="719420" cy="186534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pic>
        <p:nvPicPr>
          <p:cNvPr id="5" name="Imagen 4" descr="Imagen que contiene persona, interior, pared, hombre&#10;&#10;Descripción generada con confianza muy alta">
            <a:extLst>
              <a:ext uri="{FF2B5EF4-FFF2-40B4-BE49-F238E27FC236}">
                <a16:creationId xmlns:a16="http://schemas.microsoft.com/office/drawing/2014/main" id="{0319038E-8687-4CB7-98B5-FEE44C4E69F6}"/>
              </a:ext>
            </a:extLst>
          </p:cNvPr>
          <p:cNvPicPr>
            <a:picLocks noChangeAspect="1"/>
          </p:cNvPicPr>
          <p:nvPr/>
        </p:nvPicPr>
        <p:blipFill rotWithShape="1">
          <a:blip r:embed="rId4">
            <a:extLst>
              <a:ext uri="{28A0092B-C50C-407E-A947-70E740481C1C}">
                <a14:useLocalDpi xmlns:a14="http://schemas.microsoft.com/office/drawing/2010/main" val="0"/>
              </a:ext>
            </a:extLst>
          </a:blip>
          <a:srcRect l="13166" r="15694"/>
          <a:stretch/>
        </p:blipFill>
        <p:spPr>
          <a:xfrm>
            <a:off x="6552359" y="5329486"/>
            <a:ext cx="4773111" cy="3767621"/>
          </a:xfrm>
          <a:prstGeom prst="rect">
            <a:avLst/>
          </a:prstGeom>
        </p:spPr>
      </p:pic>
      <p:pic>
        <p:nvPicPr>
          <p:cNvPr id="10" name="Imagen 9" descr="Imagen que contiene persona, interior, sentado, pared&#10;&#10;Descripción generada con confianza muy alta">
            <a:extLst>
              <a:ext uri="{FF2B5EF4-FFF2-40B4-BE49-F238E27FC236}">
                <a16:creationId xmlns:a16="http://schemas.microsoft.com/office/drawing/2014/main" id="{01CCE731-C3FA-4A1E-87DE-74D635F287F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099" r="7463"/>
          <a:stretch/>
        </p:blipFill>
        <p:spPr>
          <a:xfrm>
            <a:off x="1887551" y="5329487"/>
            <a:ext cx="4342118" cy="3767621"/>
          </a:xfrm>
          <a:prstGeom prst="rect">
            <a:avLst/>
          </a:prstGeom>
        </p:spPr>
      </p:pic>
      <p:pic>
        <p:nvPicPr>
          <p:cNvPr id="24" name="Imagen 23" descr="Imagen que contiene persona, interior, mesa, personas&#10;&#10;Descripción generada con confianza muy alta">
            <a:extLst>
              <a:ext uri="{FF2B5EF4-FFF2-40B4-BE49-F238E27FC236}">
                <a16:creationId xmlns:a16="http://schemas.microsoft.com/office/drawing/2014/main" id="{FBFFA078-DECC-4592-A5E0-BA62B4CEF90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825106" y="7961460"/>
            <a:ext cx="3410923" cy="2558192"/>
          </a:xfrm>
          <a:prstGeom prst="rect">
            <a:avLst/>
          </a:prstGeom>
        </p:spPr>
      </p:pic>
      <p:pic>
        <p:nvPicPr>
          <p:cNvPr id="26" name="Imagen 25" descr="Imagen que contiene personas, interior, techo, persona&#10;&#10;Descripción generada con confianza muy alta">
            <a:extLst>
              <a:ext uri="{FF2B5EF4-FFF2-40B4-BE49-F238E27FC236}">
                <a16:creationId xmlns:a16="http://schemas.microsoft.com/office/drawing/2014/main" id="{90AE1023-5952-4BB9-BA39-11D560FA55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95089" y="7961460"/>
            <a:ext cx="3410922" cy="2558192"/>
          </a:xfrm>
          <a:prstGeom prst="rect">
            <a:avLst/>
          </a:prstGeom>
        </p:spPr>
      </p:pic>
      <p:pic>
        <p:nvPicPr>
          <p:cNvPr id="36" name="Imagen 35" descr="Imagen que contiene persona, suelo, interior, personas&#10;&#10;Descripción generada con confianza muy alta">
            <a:extLst>
              <a:ext uri="{FF2B5EF4-FFF2-40B4-BE49-F238E27FC236}">
                <a16:creationId xmlns:a16="http://schemas.microsoft.com/office/drawing/2014/main" id="{0C47B2B8-CAD7-467C-840E-BB52467C411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74880" y="5046260"/>
            <a:ext cx="3431130" cy="2573347"/>
          </a:xfrm>
          <a:prstGeom prst="rect">
            <a:avLst/>
          </a:prstGeom>
        </p:spPr>
      </p:pic>
      <p:pic>
        <p:nvPicPr>
          <p:cNvPr id="38" name="Imagen 37" descr="Imagen que contiene interior, personas, persona, techo&#10;&#10;Descripción generada con confianza muy alta">
            <a:extLst>
              <a:ext uri="{FF2B5EF4-FFF2-40B4-BE49-F238E27FC236}">
                <a16:creationId xmlns:a16="http://schemas.microsoft.com/office/drawing/2014/main" id="{0BFF57AB-F565-4523-8DD4-87D9A6A057C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825106" y="5046260"/>
            <a:ext cx="3431130" cy="2573348"/>
          </a:xfrm>
          <a:prstGeom prst="rect">
            <a:avLst/>
          </a:prstGeom>
        </p:spPr>
      </p:pic>
      <p:pic>
        <p:nvPicPr>
          <p:cNvPr id="45" name="Imagen 44" descr="Imagen que contiene interior, cama, pared, persona&#10;&#10;Descripción generada con confianza muy alta">
            <a:extLst>
              <a:ext uri="{FF2B5EF4-FFF2-40B4-BE49-F238E27FC236}">
                <a16:creationId xmlns:a16="http://schemas.microsoft.com/office/drawing/2014/main" id="{25465895-3D39-4043-A18C-19885408B02B}"/>
              </a:ext>
            </a:extLst>
          </p:cNvPr>
          <p:cNvPicPr>
            <a:picLocks noChangeAspect="1"/>
          </p:cNvPicPr>
          <p:nvPr/>
        </p:nvPicPr>
        <p:blipFill rotWithShape="1">
          <a:blip r:embed="rId10">
            <a:extLst>
              <a:ext uri="{28A0092B-C50C-407E-A947-70E740481C1C}">
                <a14:useLocalDpi xmlns:a14="http://schemas.microsoft.com/office/drawing/2010/main" val="0"/>
              </a:ext>
            </a:extLst>
          </a:blip>
          <a:srcRect t="4183" b="43059"/>
          <a:stretch/>
        </p:blipFill>
        <p:spPr>
          <a:xfrm>
            <a:off x="1841086" y="9294657"/>
            <a:ext cx="4388583" cy="3087095"/>
          </a:xfrm>
          <a:prstGeom prst="rect">
            <a:avLst/>
          </a:prstGeom>
        </p:spPr>
      </p:pic>
      <p:pic>
        <p:nvPicPr>
          <p:cNvPr id="47" name="Imagen 46" descr="Imagen que contiene cama, interior, pared, persona&#10;&#10;Descripción generada con confianza muy alta">
            <a:extLst>
              <a:ext uri="{FF2B5EF4-FFF2-40B4-BE49-F238E27FC236}">
                <a16:creationId xmlns:a16="http://schemas.microsoft.com/office/drawing/2014/main" id="{350E4AA6-BB73-4AD1-8ED6-67D8C6BDA992}"/>
              </a:ext>
            </a:extLst>
          </p:cNvPr>
          <p:cNvPicPr>
            <a:picLocks noChangeAspect="1"/>
          </p:cNvPicPr>
          <p:nvPr/>
        </p:nvPicPr>
        <p:blipFill rotWithShape="1">
          <a:blip r:embed="rId11">
            <a:extLst>
              <a:ext uri="{28A0092B-C50C-407E-A947-70E740481C1C}">
                <a14:useLocalDpi xmlns:a14="http://schemas.microsoft.com/office/drawing/2010/main" val="0"/>
              </a:ext>
            </a:extLst>
          </a:blip>
          <a:srcRect t="4611" b="47498"/>
          <a:stretch/>
        </p:blipFill>
        <p:spPr>
          <a:xfrm>
            <a:off x="6490966" y="9294657"/>
            <a:ext cx="4834504" cy="3087095"/>
          </a:xfrm>
          <a:prstGeom prst="rect">
            <a:avLst/>
          </a:prstGeom>
        </p:spPr>
      </p:pic>
      <p:cxnSp>
        <p:nvCxnSpPr>
          <p:cNvPr id="54" name="Conector: angular 53">
            <a:extLst>
              <a:ext uri="{FF2B5EF4-FFF2-40B4-BE49-F238E27FC236}">
                <a16:creationId xmlns:a16="http://schemas.microsoft.com/office/drawing/2014/main" id="{D79A76CD-8791-4A0A-A925-C745D9627058}"/>
              </a:ext>
            </a:extLst>
          </p:cNvPr>
          <p:cNvCxnSpPr>
            <a:cxnSpLocks/>
            <a:stCxn id="23" idx="2"/>
            <a:endCxn id="10" idx="0"/>
          </p:cNvCxnSpPr>
          <p:nvPr/>
        </p:nvCxnSpPr>
        <p:spPr>
          <a:xfrm rot="5400000">
            <a:off x="4846298" y="3487554"/>
            <a:ext cx="1054245" cy="262962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9" name="Conector: angular 58">
            <a:extLst>
              <a:ext uri="{FF2B5EF4-FFF2-40B4-BE49-F238E27FC236}">
                <a16:creationId xmlns:a16="http://schemas.microsoft.com/office/drawing/2014/main" id="{0A559F82-2CBA-4D0C-902E-E2219F173FA0}"/>
              </a:ext>
            </a:extLst>
          </p:cNvPr>
          <p:cNvCxnSpPr>
            <a:stCxn id="23" idx="2"/>
            <a:endCxn id="5" idx="0"/>
          </p:cNvCxnSpPr>
          <p:nvPr/>
        </p:nvCxnSpPr>
        <p:spPr>
          <a:xfrm rot="16200000" flipH="1">
            <a:off x="7286450" y="3677021"/>
            <a:ext cx="1054244" cy="2250685"/>
          </a:xfrm>
          <a:prstGeom prst="bentConnector3">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567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97280" y="590630"/>
            <a:ext cx="9165771" cy="1690321"/>
          </a:xfrm>
          <a:solidFill>
            <a:srgbClr val="AABFE4"/>
          </a:solidFill>
          <a:ln>
            <a:solidFill>
              <a:schemeClr val="accent1">
                <a:shade val="50000"/>
                <a:alpha val="0"/>
              </a:schemeClr>
            </a:solidFill>
          </a:ln>
        </p:spPr>
        <p:txBody>
          <a:bodyPr>
            <a:normAutofit/>
          </a:bodyPr>
          <a:lstStyle/>
          <a:p>
            <a:pPr algn="ctr"/>
            <a:r>
              <a:rPr lang="es-CO" sz="5400" b="1" u="sng" dirty="0">
                <a:solidFill>
                  <a:schemeClr val="accent5">
                    <a:lumMod val="50000"/>
                  </a:schemeClr>
                </a:solidFill>
                <a:latin typeface="Helvetica" panose="020B0604020202020204" pitchFamily="34" charset="0"/>
                <a:cs typeface="Helvetica" panose="020B0604020202020204" pitchFamily="34" charset="0"/>
              </a:rPr>
              <a:t>GESTIÓN SOCIAL</a:t>
            </a: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4" name="CuadroTexto 3">
            <a:extLst>
              <a:ext uri="{FF2B5EF4-FFF2-40B4-BE49-F238E27FC236}">
                <a16:creationId xmlns:a16="http://schemas.microsoft.com/office/drawing/2014/main" id="{6ED7CB99-AF0B-4A73-A8E6-E482FD21221A}"/>
              </a:ext>
            </a:extLst>
          </p:cNvPr>
          <p:cNvSpPr txBox="1"/>
          <p:nvPr/>
        </p:nvSpPr>
        <p:spPr>
          <a:xfrm>
            <a:off x="14289168" y="2262947"/>
            <a:ext cx="8752115"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4800" dirty="0">
                <a:latin typeface="Calibri" panose="020F0502020204030204" pitchFamily="34" charset="0"/>
              </a:rPr>
              <a:t>Barrio El Codito</a:t>
            </a:r>
          </a:p>
        </p:txBody>
      </p:sp>
      <p:cxnSp>
        <p:nvCxnSpPr>
          <p:cNvPr id="6" name="Conector: angular 5">
            <a:extLst>
              <a:ext uri="{FF2B5EF4-FFF2-40B4-BE49-F238E27FC236}">
                <a16:creationId xmlns:a16="http://schemas.microsoft.com/office/drawing/2014/main" id="{D97F0839-950C-400B-AF97-82693DE1C8AF}"/>
              </a:ext>
            </a:extLst>
          </p:cNvPr>
          <p:cNvCxnSpPr>
            <a:stCxn id="2" idx="3"/>
            <a:endCxn id="4" idx="0"/>
          </p:cNvCxnSpPr>
          <p:nvPr/>
        </p:nvCxnSpPr>
        <p:spPr>
          <a:xfrm>
            <a:off x="12563051" y="1435791"/>
            <a:ext cx="6102175" cy="827156"/>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5F14CF8C-6346-4B55-9F78-2CEEA22366EE}"/>
              </a:ext>
            </a:extLst>
          </p:cNvPr>
          <p:cNvSpPr txBox="1"/>
          <p:nvPr/>
        </p:nvSpPr>
        <p:spPr>
          <a:xfrm>
            <a:off x="14653847" y="11614208"/>
            <a:ext cx="7684230"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Proceso de recuperación de personas químicos-dependientes – con el apoyo de FAZENDA</a:t>
            </a:r>
          </a:p>
        </p:txBody>
      </p:sp>
      <p:sp>
        <p:nvSpPr>
          <p:cNvPr id="23" name="CuadroTexto 22">
            <a:extLst>
              <a:ext uri="{FF2B5EF4-FFF2-40B4-BE49-F238E27FC236}">
                <a16:creationId xmlns:a16="http://schemas.microsoft.com/office/drawing/2014/main" id="{EC1C6C07-2676-4DC7-AB88-69916C24E6E5}"/>
              </a:ext>
            </a:extLst>
          </p:cNvPr>
          <p:cNvSpPr txBox="1"/>
          <p:nvPr/>
        </p:nvSpPr>
        <p:spPr>
          <a:xfrm>
            <a:off x="2312172" y="3628911"/>
            <a:ext cx="8752115"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Grupos de Oración jóvenes – Acompañamiento Hermanas Franciscanas</a:t>
            </a:r>
          </a:p>
        </p:txBody>
      </p:sp>
      <p:cxnSp>
        <p:nvCxnSpPr>
          <p:cNvPr id="7" name="Conector: angular 6">
            <a:extLst>
              <a:ext uri="{FF2B5EF4-FFF2-40B4-BE49-F238E27FC236}">
                <a16:creationId xmlns:a16="http://schemas.microsoft.com/office/drawing/2014/main" id="{607CF666-6C93-4BF6-864C-A579E167F9A2}"/>
              </a:ext>
            </a:extLst>
          </p:cNvPr>
          <p:cNvCxnSpPr>
            <a:cxnSpLocks/>
            <a:stCxn id="23" idx="1"/>
            <a:endCxn id="15" idx="1"/>
          </p:cNvCxnSpPr>
          <p:nvPr/>
        </p:nvCxnSpPr>
        <p:spPr>
          <a:xfrm rot="10800000" flipV="1">
            <a:off x="2045924" y="4229076"/>
            <a:ext cx="266249" cy="6399096"/>
          </a:xfrm>
          <a:prstGeom prst="bentConnector3">
            <a:avLst>
              <a:gd name="adj1" fmla="val 185859"/>
            </a:avLst>
          </a:prstGeom>
        </p:spPr>
        <p:style>
          <a:lnRef idx="1">
            <a:schemeClr val="accent1"/>
          </a:lnRef>
          <a:fillRef idx="0">
            <a:schemeClr val="accent1"/>
          </a:fillRef>
          <a:effectRef idx="0">
            <a:schemeClr val="accent1"/>
          </a:effectRef>
          <a:fontRef idx="minor">
            <a:schemeClr val="tx1"/>
          </a:fontRef>
        </p:style>
      </p:cxnSp>
      <p:cxnSp>
        <p:nvCxnSpPr>
          <p:cNvPr id="12" name="Conector: angular 11">
            <a:extLst>
              <a:ext uri="{FF2B5EF4-FFF2-40B4-BE49-F238E27FC236}">
                <a16:creationId xmlns:a16="http://schemas.microsoft.com/office/drawing/2014/main" id="{8DBF6955-604A-4289-8943-2D95A0F7F675}"/>
              </a:ext>
            </a:extLst>
          </p:cNvPr>
          <p:cNvCxnSpPr>
            <a:cxnSpLocks/>
            <a:stCxn id="23" idx="3"/>
            <a:endCxn id="13" idx="3"/>
          </p:cNvCxnSpPr>
          <p:nvPr/>
        </p:nvCxnSpPr>
        <p:spPr>
          <a:xfrm>
            <a:off x="11064287" y="4229076"/>
            <a:ext cx="411597" cy="6461222"/>
          </a:xfrm>
          <a:prstGeom prst="bentConnector3">
            <a:avLst>
              <a:gd name="adj1" fmla="val 155540"/>
            </a:avLst>
          </a:prstGeom>
        </p:spPr>
        <p:style>
          <a:lnRef idx="1">
            <a:schemeClr val="accent1"/>
          </a:lnRef>
          <a:fillRef idx="0">
            <a:schemeClr val="accent1"/>
          </a:fillRef>
          <a:effectRef idx="0">
            <a:schemeClr val="accent1"/>
          </a:effectRef>
          <a:fontRef idx="minor">
            <a:schemeClr val="tx1"/>
          </a:fontRef>
        </p:style>
      </p:cxnSp>
      <p:cxnSp>
        <p:nvCxnSpPr>
          <p:cNvPr id="122" name="Conector: angular 121">
            <a:extLst>
              <a:ext uri="{FF2B5EF4-FFF2-40B4-BE49-F238E27FC236}">
                <a16:creationId xmlns:a16="http://schemas.microsoft.com/office/drawing/2014/main" id="{03364F75-484A-4991-9EA9-64F125D8ED42}"/>
              </a:ext>
            </a:extLst>
          </p:cNvPr>
          <p:cNvCxnSpPr>
            <a:cxnSpLocks/>
            <a:stCxn id="33" idx="1"/>
            <a:endCxn id="22" idx="1"/>
          </p:cNvCxnSpPr>
          <p:nvPr/>
        </p:nvCxnSpPr>
        <p:spPr>
          <a:xfrm rot="10800000" flipV="1">
            <a:off x="14653848" y="5822273"/>
            <a:ext cx="200385" cy="6669098"/>
          </a:xfrm>
          <a:prstGeom prst="bentConnector3">
            <a:avLst>
              <a:gd name="adj1" fmla="val 214080"/>
            </a:avLst>
          </a:prstGeom>
        </p:spPr>
        <p:style>
          <a:lnRef idx="1">
            <a:schemeClr val="accent1"/>
          </a:lnRef>
          <a:fillRef idx="0">
            <a:schemeClr val="accent1"/>
          </a:fillRef>
          <a:effectRef idx="0">
            <a:schemeClr val="accent1"/>
          </a:effectRef>
          <a:fontRef idx="minor">
            <a:schemeClr val="tx1"/>
          </a:fontRef>
        </p:style>
      </p:cxnSp>
      <p:cxnSp>
        <p:nvCxnSpPr>
          <p:cNvPr id="126" name="Conector: angular 125">
            <a:extLst>
              <a:ext uri="{FF2B5EF4-FFF2-40B4-BE49-F238E27FC236}">
                <a16:creationId xmlns:a16="http://schemas.microsoft.com/office/drawing/2014/main" id="{02ED4FF1-FA48-4562-9806-490DC7805594}"/>
              </a:ext>
            </a:extLst>
          </p:cNvPr>
          <p:cNvCxnSpPr>
            <a:cxnSpLocks/>
            <a:stCxn id="22" idx="3"/>
            <a:endCxn id="39" idx="3"/>
          </p:cNvCxnSpPr>
          <p:nvPr/>
        </p:nvCxnSpPr>
        <p:spPr>
          <a:xfrm flipV="1">
            <a:off x="22338077" y="5822272"/>
            <a:ext cx="145334" cy="6669099"/>
          </a:xfrm>
          <a:prstGeom prst="bentConnector3">
            <a:avLst>
              <a:gd name="adj1" fmla="val 257293"/>
            </a:avLst>
          </a:prstGeom>
        </p:spPr>
        <p:style>
          <a:lnRef idx="1">
            <a:schemeClr val="accent1"/>
          </a:lnRef>
          <a:fillRef idx="0">
            <a:schemeClr val="accent1"/>
          </a:fillRef>
          <a:effectRef idx="0">
            <a:schemeClr val="accent1"/>
          </a:effectRef>
          <a:fontRef idx="minor">
            <a:schemeClr val="tx1"/>
          </a:fontRef>
        </p:style>
      </p:cxnSp>
      <p:pic>
        <p:nvPicPr>
          <p:cNvPr id="8" name="Imagen 7" descr="Imagen que contiene persona, mujer, edificio, exterior&#10;&#10;Descripción generada con confianza muy alta">
            <a:extLst>
              <a:ext uri="{FF2B5EF4-FFF2-40B4-BE49-F238E27FC236}">
                <a16:creationId xmlns:a16="http://schemas.microsoft.com/office/drawing/2014/main" id="{AFC7CFEF-97DD-489D-A8B9-CA655792DB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7336" y="5832188"/>
            <a:ext cx="5308548" cy="2986058"/>
          </a:xfrm>
          <a:prstGeom prst="rect">
            <a:avLst/>
          </a:prstGeom>
        </p:spPr>
      </p:pic>
      <p:pic>
        <p:nvPicPr>
          <p:cNvPr id="13" name="Imagen 12" descr="Imagen que contiene persona, suelo, interior, sentado&#10;&#10;Descripción generada con confianza muy alta">
            <a:extLst>
              <a:ext uri="{FF2B5EF4-FFF2-40B4-BE49-F238E27FC236}">
                <a16:creationId xmlns:a16="http://schemas.microsoft.com/office/drawing/2014/main" id="{54CB5A0C-88AC-452C-82E2-287E854084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1518" y="9198187"/>
            <a:ext cx="5314366" cy="2984221"/>
          </a:xfrm>
          <a:prstGeom prst="rect">
            <a:avLst/>
          </a:prstGeom>
        </p:spPr>
      </p:pic>
      <p:pic>
        <p:nvPicPr>
          <p:cNvPr id="15" name="Imagen 14" descr="Imagen que contiene interior, persona, pared, mesa&#10;&#10;Descripción generada con confianza muy alta">
            <a:extLst>
              <a:ext uri="{FF2B5EF4-FFF2-40B4-BE49-F238E27FC236}">
                <a16:creationId xmlns:a16="http://schemas.microsoft.com/office/drawing/2014/main" id="{F0E72F53-ADBE-4C19-8390-29CCCD65122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5923" y="9164789"/>
            <a:ext cx="3890197" cy="2926766"/>
          </a:xfrm>
          <a:prstGeom prst="rect">
            <a:avLst/>
          </a:prstGeom>
        </p:spPr>
      </p:pic>
      <p:pic>
        <p:nvPicPr>
          <p:cNvPr id="17" name="Imagen 16" descr="Imagen que contiene persona, interior, pared, hombre&#10;&#10;Descripción generada con confianza muy alta">
            <a:extLst>
              <a:ext uri="{FF2B5EF4-FFF2-40B4-BE49-F238E27FC236}">
                <a16:creationId xmlns:a16="http://schemas.microsoft.com/office/drawing/2014/main" id="{E93E569A-DB28-451B-968E-F762BA0FF81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29915" y="5867676"/>
            <a:ext cx="3949410" cy="2962057"/>
          </a:xfrm>
          <a:prstGeom prst="rect">
            <a:avLst/>
          </a:prstGeom>
        </p:spPr>
      </p:pic>
      <p:cxnSp>
        <p:nvCxnSpPr>
          <p:cNvPr id="21" name="Conector: angular 20">
            <a:extLst>
              <a:ext uri="{FF2B5EF4-FFF2-40B4-BE49-F238E27FC236}">
                <a16:creationId xmlns:a16="http://schemas.microsoft.com/office/drawing/2014/main" id="{2F2F0209-5DCD-47C8-98AB-B9DB201959DC}"/>
              </a:ext>
            </a:extLst>
          </p:cNvPr>
          <p:cNvCxnSpPr>
            <a:stCxn id="23" idx="2"/>
            <a:endCxn id="17" idx="0"/>
          </p:cNvCxnSpPr>
          <p:nvPr/>
        </p:nvCxnSpPr>
        <p:spPr>
          <a:xfrm rot="5400000">
            <a:off x="4827207" y="4006653"/>
            <a:ext cx="1038436" cy="268361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7" name="Conector: angular 26">
            <a:extLst>
              <a:ext uri="{FF2B5EF4-FFF2-40B4-BE49-F238E27FC236}">
                <a16:creationId xmlns:a16="http://schemas.microsoft.com/office/drawing/2014/main" id="{EB1FE8FE-BEC7-49D1-B4EF-99823A5F0273}"/>
              </a:ext>
            </a:extLst>
          </p:cNvPr>
          <p:cNvCxnSpPr>
            <a:cxnSpLocks/>
          </p:cNvCxnSpPr>
          <p:nvPr/>
        </p:nvCxnSpPr>
        <p:spPr>
          <a:xfrm rot="16200000" flipH="1">
            <a:off x="7253446" y="4264024"/>
            <a:ext cx="1002948" cy="2133380"/>
          </a:xfrm>
          <a:prstGeom prst="bentConnector3">
            <a:avLst/>
          </a:prstGeom>
        </p:spPr>
        <p:style>
          <a:lnRef idx="1">
            <a:schemeClr val="accent1"/>
          </a:lnRef>
          <a:fillRef idx="0">
            <a:schemeClr val="accent1"/>
          </a:fillRef>
          <a:effectRef idx="0">
            <a:schemeClr val="accent1"/>
          </a:effectRef>
          <a:fontRef idx="minor">
            <a:schemeClr val="tx1"/>
          </a:fontRef>
        </p:style>
      </p:cxnSp>
      <p:pic>
        <p:nvPicPr>
          <p:cNvPr id="29" name="Imagen 28" descr="Imagen que contiene persona, suelo, hombre, sentado&#10;&#10;Descripción generada con confianza muy alta">
            <a:extLst>
              <a:ext uri="{FF2B5EF4-FFF2-40B4-BE49-F238E27FC236}">
                <a16:creationId xmlns:a16="http://schemas.microsoft.com/office/drawing/2014/main" id="{45116E9E-7AEB-4DE9-A86E-BE61E42DCC5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569650" y="8430271"/>
            <a:ext cx="3875399" cy="2906550"/>
          </a:xfrm>
          <a:prstGeom prst="rect">
            <a:avLst/>
          </a:prstGeom>
        </p:spPr>
      </p:pic>
      <p:pic>
        <p:nvPicPr>
          <p:cNvPr id="33" name="Imagen 32" descr="Imagen que contiene persona, interior, suelo, pared&#10;&#10;Descripción generada con confianza muy alta">
            <a:extLst>
              <a:ext uri="{FF2B5EF4-FFF2-40B4-BE49-F238E27FC236}">
                <a16:creationId xmlns:a16="http://schemas.microsoft.com/office/drawing/2014/main" id="{DB7465FD-F286-455C-99DD-0DABB3650C5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854232" y="3373346"/>
            <a:ext cx="3673390" cy="4897853"/>
          </a:xfrm>
          <a:prstGeom prst="rect">
            <a:avLst/>
          </a:prstGeom>
        </p:spPr>
      </p:pic>
      <p:pic>
        <p:nvPicPr>
          <p:cNvPr id="39" name="Imagen 38" descr="Imagen que contiene persona, de pie, grupo, pared&#10;&#10;Descripción generada con confianza muy alta">
            <a:extLst>
              <a:ext uri="{FF2B5EF4-FFF2-40B4-BE49-F238E27FC236}">
                <a16:creationId xmlns:a16="http://schemas.microsoft.com/office/drawing/2014/main" id="{2B5AB416-2503-4F73-BDB7-11B2DBB06A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810021" y="3373345"/>
            <a:ext cx="3673390" cy="4897853"/>
          </a:xfrm>
          <a:prstGeom prst="rect">
            <a:avLst/>
          </a:prstGeom>
        </p:spPr>
      </p:pic>
      <p:cxnSp>
        <p:nvCxnSpPr>
          <p:cNvPr id="52" name="Conector recto 51">
            <a:extLst>
              <a:ext uri="{FF2B5EF4-FFF2-40B4-BE49-F238E27FC236}">
                <a16:creationId xmlns:a16="http://schemas.microsoft.com/office/drawing/2014/main" id="{B9AB06CE-84CA-4DC5-A8A9-2EB1748DEDC0}"/>
              </a:ext>
            </a:extLst>
          </p:cNvPr>
          <p:cNvCxnSpPr>
            <a:cxnSpLocks/>
            <a:stCxn id="29" idx="2"/>
            <a:endCxn id="22" idx="0"/>
          </p:cNvCxnSpPr>
          <p:nvPr/>
        </p:nvCxnSpPr>
        <p:spPr>
          <a:xfrm flipH="1">
            <a:off x="18495962" y="11336821"/>
            <a:ext cx="11388" cy="27738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818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97280" y="590630"/>
            <a:ext cx="9165771" cy="1690321"/>
          </a:xfrm>
          <a:solidFill>
            <a:srgbClr val="AABFE4"/>
          </a:solidFill>
          <a:ln>
            <a:solidFill>
              <a:schemeClr val="accent1">
                <a:shade val="50000"/>
                <a:alpha val="0"/>
              </a:schemeClr>
            </a:solidFill>
          </a:ln>
        </p:spPr>
        <p:txBody>
          <a:bodyPr>
            <a:normAutofit/>
          </a:bodyPr>
          <a:lstStyle/>
          <a:p>
            <a:pPr algn="ctr"/>
            <a:r>
              <a:rPr lang="es-CO" sz="5400" b="1" u="sng" dirty="0">
                <a:solidFill>
                  <a:schemeClr val="accent5">
                    <a:lumMod val="50000"/>
                  </a:schemeClr>
                </a:solidFill>
                <a:latin typeface="Helvetica" panose="020B0604020202020204" pitchFamily="34" charset="0"/>
                <a:cs typeface="Helvetica" panose="020B0604020202020204" pitchFamily="34" charset="0"/>
              </a:rPr>
              <a:t>GESTIÓN SOCIAL</a:t>
            </a: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4" name="CuadroTexto 3">
            <a:extLst>
              <a:ext uri="{FF2B5EF4-FFF2-40B4-BE49-F238E27FC236}">
                <a16:creationId xmlns:a16="http://schemas.microsoft.com/office/drawing/2014/main" id="{6ED7CB99-AF0B-4A73-A8E6-E482FD21221A}"/>
              </a:ext>
            </a:extLst>
          </p:cNvPr>
          <p:cNvSpPr txBox="1"/>
          <p:nvPr/>
        </p:nvSpPr>
        <p:spPr>
          <a:xfrm>
            <a:off x="14289168" y="2262947"/>
            <a:ext cx="8752115"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4800" dirty="0">
                <a:latin typeface="Calibri" panose="020F0502020204030204" pitchFamily="34" charset="0"/>
              </a:rPr>
              <a:t>Barrio El Codito</a:t>
            </a:r>
          </a:p>
        </p:txBody>
      </p:sp>
      <p:cxnSp>
        <p:nvCxnSpPr>
          <p:cNvPr id="6" name="Conector: angular 5">
            <a:extLst>
              <a:ext uri="{FF2B5EF4-FFF2-40B4-BE49-F238E27FC236}">
                <a16:creationId xmlns:a16="http://schemas.microsoft.com/office/drawing/2014/main" id="{D97F0839-950C-400B-AF97-82693DE1C8AF}"/>
              </a:ext>
            </a:extLst>
          </p:cNvPr>
          <p:cNvCxnSpPr>
            <a:stCxn id="2" idx="3"/>
            <a:endCxn id="4" idx="0"/>
          </p:cNvCxnSpPr>
          <p:nvPr/>
        </p:nvCxnSpPr>
        <p:spPr>
          <a:xfrm>
            <a:off x="12563051" y="1435791"/>
            <a:ext cx="6102175" cy="827156"/>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5F14CF8C-6346-4B55-9F78-2CEEA22366EE}"/>
              </a:ext>
            </a:extLst>
          </p:cNvPr>
          <p:cNvSpPr txBox="1"/>
          <p:nvPr/>
        </p:nvSpPr>
        <p:spPr>
          <a:xfrm>
            <a:off x="14653847" y="12153473"/>
            <a:ext cx="7684230"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Trabajo con Madres Gestantes – con el apoyo de SIGNIFICARTE</a:t>
            </a:r>
          </a:p>
        </p:txBody>
      </p:sp>
      <p:sp>
        <p:nvSpPr>
          <p:cNvPr id="23" name="CuadroTexto 22">
            <a:extLst>
              <a:ext uri="{FF2B5EF4-FFF2-40B4-BE49-F238E27FC236}">
                <a16:creationId xmlns:a16="http://schemas.microsoft.com/office/drawing/2014/main" id="{EC1C6C07-2676-4DC7-AB88-69916C24E6E5}"/>
              </a:ext>
            </a:extLst>
          </p:cNvPr>
          <p:cNvSpPr txBox="1"/>
          <p:nvPr/>
        </p:nvSpPr>
        <p:spPr>
          <a:xfrm>
            <a:off x="2312172" y="3628911"/>
            <a:ext cx="8752115"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Actividades Adulto Mayor</a:t>
            </a:r>
          </a:p>
        </p:txBody>
      </p:sp>
      <p:cxnSp>
        <p:nvCxnSpPr>
          <p:cNvPr id="7" name="Conector: angular 6">
            <a:extLst>
              <a:ext uri="{FF2B5EF4-FFF2-40B4-BE49-F238E27FC236}">
                <a16:creationId xmlns:a16="http://schemas.microsoft.com/office/drawing/2014/main" id="{607CF666-6C93-4BF6-864C-A579E167F9A2}"/>
              </a:ext>
            </a:extLst>
          </p:cNvPr>
          <p:cNvCxnSpPr>
            <a:cxnSpLocks/>
            <a:stCxn id="23" idx="1"/>
            <a:endCxn id="16" idx="1"/>
          </p:cNvCxnSpPr>
          <p:nvPr/>
        </p:nvCxnSpPr>
        <p:spPr>
          <a:xfrm rot="10800000" flipH="1" flipV="1">
            <a:off x="2312171" y="3952077"/>
            <a:ext cx="323161" cy="3975322"/>
          </a:xfrm>
          <a:prstGeom prst="bentConnector3">
            <a:avLst>
              <a:gd name="adj1" fmla="val -70739"/>
            </a:avLst>
          </a:prstGeom>
        </p:spPr>
        <p:style>
          <a:lnRef idx="1">
            <a:schemeClr val="accent1"/>
          </a:lnRef>
          <a:fillRef idx="0">
            <a:schemeClr val="accent1"/>
          </a:fillRef>
          <a:effectRef idx="0">
            <a:schemeClr val="accent1"/>
          </a:effectRef>
          <a:fontRef idx="minor">
            <a:schemeClr val="tx1"/>
          </a:fontRef>
        </p:style>
      </p:cxnSp>
      <p:cxnSp>
        <p:nvCxnSpPr>
          <p:cNvPr id="12" name="Conector: angular 11">
            <a:extLst>
              <a:ext uri="{FF2B5EF4-FFF2-40B4-BE49-F238E27FC236}">
                <a16:creationId xmlns:a16="http://schemas.microsoft.com/office/drawing/2014/main" id="{8DBF6955-604A-4289-8943-2D95A0F7F675}"/>
              </a:ext>
            </a:extLst>
          </p:cNvPr>
          <p:cNvCxnSpPr>
            <a:cxnSpLocks/>
            <a:stCxn id="23" idx="3"/>
            <a:endCxn id="11" idx="3"/>
          </p:cNvCxnSpPr>
          <p:nvPr/>
        </p:nvCxnSpPr>
        <p:spPr>
          <a:xfrm>
            <a:off x="11064287" y="3952077"/>
            <a:ext cx="90160" cy="3807672"/>
          </a:xfrm>
          <a:prstGeom prst="bentConnector3">
            <a:avLst>
              <a:gd name="adj1" fmla="val 353549"/>
            </a:avLst>
          </a:prstGeom>
        </p:spPr>
        <p:style>
          <a:lnRef idx="1">
            <a:schemeClr val="accent1"/>
          </a:lnRef>
          <a:fillRef idx="0">
            <a:schemeClr val="accent1"/>
          </a:fillRef>
          <a:effectRef idx="0">
            <a:schemeClr val="accent1"/>
          </a:effectRef>
          <a:fontRef idx="minor">
            <a:schemeClr val="tx1"/>
          </a:fontRef>
        </p:style>
      </p:cxnSp>
      <p:cxnSp>
        <p:nvCxnSpPr>
          <p:cNvPr id="122" name="Conector: angular 121">
            <a:extLst>
              <a:ext uri="{FF2B5EF4-FFF2-40B4-BE49-F238E27FC236}">
                <a16:creationId xmlns:a16="http://schemas.microsoft.com/office/drawing/2014/main" id="{03364F75-484A-4991-9EA9-64F125D8ED42}"/>
              </a:ext>
            </a:extLst>
          </p:cNvPr>
          <p:cNvCxnSpPr>
            <a:cxnSpLocks/>
            <a:stCxn id="26" idx="1"/>
            <a:endCxn id="22" idx="1"/>
          </p:cNvCxnSpPr>
          <p:nvPr/>
        </p:nvCxnSpPr>
        <p:spPr>
          <a:xfrm rot="10800000" flipH="1" flipV="1">
            <a:off x="14642031" y="6190154"/>
            <a:ext cx="11816" cy="6563483"/>
          </a:xfrm>
          <a:prstGeom prst="bentConnector3">
            <a:avLst>
              <a:gd name="adj1" fmla="val -1934665"/>
            </a:avLst>
          </a:prstGeom>
        </p:spPr>
        <p:style>
          <a:lnRef idx="1">
            <a:schemeClr val="accent1"/>
          </a:lnRef>
          <a:fillRef idx="0">
            <a:schemeClr val="accent1"/>
          </a:fillRef>
          <a:effectRef idx="0">
            <a:schemeClr val="accent1"/>
          </a:effectRef>
          <a:fontRef idx="minor">
            <a:schemeClr val="tx1"/>
          </a:fontRef>
        </p:style>
      </p:cxnSp>
      <p:cxnSp>
        <p:nvCxnSpPr>
          <p:cNvPr id="126" name="Conector: angular 125">
            <a:extLst>
              <a:ext uri="{FF2B5EF4-FFF2-40B4-BE49-F238E27FC236}">
                <a16:creationId xmlns:a16="http://schemas.microsoft.com/office/drawing/2014/main" id="{02ED4FF1-FA48-4562-9806-490DC7805594}"/>
              </a:ext>
            </a:extLst>
          </p:cNvPr>
          <p:cNvCxnSpPr>
            <a:cxnSpLocks/>
            <a:stCxn id="22" idx="3"/>
            <a:endCxn id="35" idx="3"/>
          </p:cNvCxnSpPr>
          <p:nvPr/>
        </p:nvCxnSpPr>
        <p:spPr>
          <a:xfrm flipV="1">
            <a:off x="22338077" y="6178214"/>
            <a:ext cx="12700" cy="6575424"/>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B9AB06CE-84CA-4DC5-A8A9-2EB1748DEDC0}"/>
              </a:ext>
            </a:extLst>
          </p:cNvPr>
          <p:cNvCxnSpPr>
            <a:cxnSpLocks/>
            <a:endCxn id="22" idx="0"/>
          </p:cNvCxnSpPr>
          <p:nvPr/>
        </p:nvCxnSpPr>
        <p:spPr>
          <a:xfrm flipH="1">
            <a:off x="18495962" y="11876086"/>
            <a:ext cx="11388" cy="277387"/>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Imagen 10" descr="Imagen que contiene persona, edificio&#10;&#10;Descripción generada con confianza muy alta">
            <a:extLst>
              <a:ext uri="{FF2B5EF4-FFF2-40B4-BE49-F238E27FC236}">
                <a16:creationId xmlns:a16="http://schemas.microsoft.com/office/drawing/2014/main" id="{7ABC3804-B13C-436C-8336-95E9AC0379A3}"/>
              </a:ext>
            </a:extLst>
          </p:cNvPr>
          <p:cNvPicPr>
            <a:picLocks noChangeAspect="1"/>
          </p:cNvPicPr>
          <p:nvPr/>
        </p:nvPicPr>
        <p:blipFill rotWithShape="1">
          <a:blip r:embed="rId4">
            <a:extLst>
              <a:ext uri="{28A0092B-C50C-407E-A947-70E740481C1C}">
                <a14:useLocalDpi xmlns:a14="http://schemas.microsoft.com/office/drawing/2010/main" val="0"/>
              </a:ext>
            </a:extLst>
          </a:blip>
          <a:srcRect t="25949"/>
          <a:stretch/>
        </p:blipFill>
        <p:spPr>
          <a:xfrm>
            <a:off x="6688229" y="5554883"/>
            <a:ext cx="4466218" cy="4409731"/>
          </a:xfrm>
          <a:prstGeom prst="rect">
            <a:avLst/>
          </a:prstGeom>
        </p:spPr>
      </p:pic>
      <p:pic>
        <p:nvPicPr>
          <p:cNvPr id="16" name="Imagen 15" descr="Imagen que contiene persona&#10;&#10;Descripción generada con confianza alta">
            <a:extLst>
              <a:ext uri="{FF2B5EF4-FFF2-40B4-BE49-F238E27FC236}">
                <a16:creationId xmlns:a16="http://schemas.microsoft.com/office/drawing/2014/main" id="{853CC5B4-288C-4EC4-99D0-AA65F68F3F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5333" y="4663675"/>
            <a:ext cx="3671690" cy="6527448"/>
          </a:xfrm>
          <a:prstGeom prst="rect">
            <a:avLst/>
          </a:prstGeom>
        </p:spPr>
      </p:pic>
      <p:pic>
        <p:nvPicPr>
          <p:cNvPr id="26" name="Imagen 25" descr="Imagen que contiene persona, bebé, interior, niño&#10;&#10;Descripción generada con confianza muy alta">
            <a:extLst>
              <a:ext uri="{FF2B5EF4-FFF2-40B4-BE49-F238E27FC236}">
                <a16:creationId xmlns:a16="http://schemas.microsoft.com/office/drawing/2014/main" id="{9240797B-DB3C-4DE4-9183-CEC3FDFEBC43}"/>
              </a:ext>
            </a:extLst>
          </p:cNvPr>
          <p:cNvPicPr>
            <a:picLocks noChangeAspect="1"/>
          </p:cNvPicPr>
          <p:nvPr/>
        </p:nvPicPr>
        <p:blipFill rotWithShape="1">
          <a:blip r:embed="rId6">
            <a:extLst>
              <a:ext uri="{28A0092B-C50C-407E-A947-70E740481C1C}">
                <a14:useLocalDpi xmlns:a14="http://schemas.microsoft.com/office/drawing/2010/main" val="0"/>
              </a:ext>
            </a:extLst>
          </a:blip>
          <a:srcRect b="21582"/>
          <a:stretch/>
        </p:blipFill>
        <p:spPr>
          <a:xfrm>
            <a:off x="14642031" y="3437673"/>
            <a:ext cx="3952166" cy="5504963"/>
          </a:xfrm>
          <a:prstGeom prst="rect">
            <a:avLst/>
          </a:prstGeom>
        </p:spPr>
      </p:pic>
      <p:pic>
        <p:nvPicPr>
          <p:cNvPr id="32" name="Imagen 31" descr="Imagen que contiene interior, persona, pared, edificio&#10;&#10;Descripción generada con confianza alta">
            <a:extLst>
              <a:ext uri="{FF2B5EF4-FFF2-40B4-BE49-F238E27FC236}">
                <a16:creationId xmlns:a16="http://schemas.microsoft.com/office/drawing/2014/main" id="{D8AD44C9-5636-4943-8406-72240CA8E5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16604" y="9220023"/>
            <a:ext cx="4755186" cy="2677096"/>
          </a:xfrm>
          <a:prstGeom prst="rect">
            <a:avLst/>
          </a:prstGeom>
        </p:spPr>
      </p:pic>
      <p:pic>
        <p:nvPicPr>
          <p:cNvPr id="35" name="Imagen 34" descr="Imagen que contiene interior, pared, persona, mesa&#10;&#10;Descripción generada con confianza muy alta">
            <a:extLst>
              <a:ext uri="{FF2B5EF4-FFF2-40B4-BE49-F238E27FC236}">
                <a16:creationId xmlns:a16="http://schemas.microsoft.com/office/drawing/2014/main" id="{CE3EA8BA-6409-4F77-A194-6258C87D752D}"/>
              </a:ext>
            </a:extLst>
          </p:cNvPr>
          <p:cNvPicPr>
            <a:picLocks noChangeAspect="1"/>
          </p:cNvPicPr>
          <p:nvPr/>
        </p:nvPicPr>
        <p:blipFill rotWithShape="1">
          <a:blip r:embed="rId8">
            <a:extLst>
              <a:ext uri="{28A0092B-C50C-407E-A947-70E740481C1C}">
                <a14:useLocalDpi xmlns:a14="http://schemas.microsoft.com/office/drawing/2010/main" val="0"/>
              </a:ext>
            </a:extLst>
          </a:blip>
          <a:srcRect b="10168"/>
          <a:stretch/>
        </p:blipFill>
        <p:spPr>
          <a:xfrm>
            <a:off x="18873109" y="3413791"/>
            <a:ext cx="3464968" cy="5528845"/>
          </a:xfrm>
          <a:prstGeom prst="rect">
            <a:avLst/>
          </a:prstGeom>
        </p:spPr>
      </p:pic>
    </p:spTree>
    <p:extLst>
      <p:ext uri="{BB962C8B-B14F-4D97-AF65-F5344CB8AC3E}">
        <p14:creationId xmlns:p14="http://schemas.microsoft.com/office/powerpoint/2010/main" val="3986337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97280" y="590630"/>
            <a:ext cx="9165771" cy="1690321"/>
          </a:xfrm>
          <a:solidFill>
            <a:srgbClr val="AABFE4"/>
          </a:solidFill>
          <a:ln>
            <a:solidFill>
              <a:schemeClr val="accent1">
                <a:shade val="50000"/>
                <a:alpha val="0"/>
              </a:schemeClr>
            </a:solidFill>
          </a:ln>
        </p:spPr>
        <p:txBody>
          <a:bodyPr>
            <a:normAutofit/>
          </a:bodyPr>
          <a:lstStyle/>
          <a:p>
            <a:pPr algn="ctr"/>
            <a:r>
              <a:rPr lang="es-CO" sz="5400" b="1" u="sng" dirty="0">
                <a:solidFill>
                  <a:schemeClr val="accent5">
                    <a:lumMod val="50000"/>
                  </a:schemeClr>
                </a:solidFill>
                <a:latin typeface="Helvetica" panose="020B0604020202020204" pitchFamily="34" charset="0"/>
                <a:cs typeface="Helvetica" panose="020B0604020202020204" pitchFamily="34" charset="0"/>
              </a:rPr>
              <a:t>GESTIÓN SOCIAL</a:t>
            </a: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4" name="CuadroTexto 3">
            <a:extLst>
              <a:ext uri="{FF2B5EF4-FFF2-40B4-BE49-F238E27FC236}">
                <a16:creationId xmlns:a16="http://schemas.microsoft.com/office/drawing/2014/main" id="{6ED7CB99-AF0B-4A73-A8E6-E482FD21221A}"/>
              </a:ext>
            </a:extLst>
          </p:cNvPr>
          <p:cNvSpPr txBox="1"/>
          <p:nvPr/>
        </p:nvSpPr>
        <p:spPr>
          <a:xfrm>
            <a:off x="14289168" y="2262947"/>
            <a:ext cx="8752115"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4800" dirty="0">
                <a:latin typeface="Calibri" panose="020F0502020204030204" pitchFamily="34" charset="0"/>
              </a:rPr>
              <a:t>Clínica Colsubsidio</a:t>
            </a:r>
          </a:p>
        </p:txBody>
      </p:sp>
      <p:cxnSp>
        <p:nvCxnSpPr>
          <p:cNvPr id="6" name="Conector: angular 5">
            <a:extLst>
              <a:ext uri="{FF2B5EF4-FFF2-40B4-BE49-F238E27FC236}">
                <a16:creationId xmlns:a16="http://schemas.microsoft.com/office/drawing/2014/main" id="{D97F0839-950C-400B-AF97-82693DE1C8AF}"/>
              </a:ext>
            </a:extLst>
          </p:cNvPr>
          <p:cNvCxnSpPr>
            <a:stCxn id="2" idx="3"/>
            <a:endCxn id="4" idx="0"/>
          </p:cNvCxnSpPr>
          <p:nvPr/>
        </p:nvCxnSpPr>
        <p:spPr>
          <a:xfrm>
            <a:off x="12563051" y="1435791"/>
            <a:ext cx="6102175" cy="827156"/>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23" name="CuadroTexto 22">
            <a:extLst>
              <a:ext uri="{FF2B5EF4-FFF2-40B4-BE49-F238E27FC236}">
                <a16:creationId xmlns:a16="http://schemas.microsoft.com/office/drawing/2014/main" id="{EC1C6C07-2676-4DC7-AB88-69916C24E6E5}"/>
              </a:ext>
            </a:extLst>
          </p:cNvPr>
          <p:cNvSpPr txBox="1"/>
          <p:nvPr/>
        </p:nvSpPr>
        <p:spPr>
          <a:xfrm>
            <a:off x="7623772" y="3597211"/>
            <a:ext cx="8752115"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Celebración eucaristía con pacientes, familiares y equipo de colaboradores. </a:t>
            </a:r>
          </a:p>
        </p:txBody>
      </p:sp>
      <p:cxnSp>
        <p:nvCxnSpPr>
          <p:cNvPr id="52" name="Conector recto 51">
            <a:extLst>
              <a:ext uri="{FF2B5EF4-FFF2-40B4-BE49-F238E27FC236}">
                <a16:creationId xmlns:a16="http://schemas.microsoft.com/office/drawing/2014/main" id="{B9AB06CE-84CA-4DC5-A8A9-2EB1748DEDC0}"/>
              </a:ext>
            </a:extLst>
          </p:cNvPr>
          <p:cNvCxnSpPr>
            <a:cxnSpLocks/>
          </p:cNvCxnSpPr>
          <p:nvPr/>
        </p:nvCxnSpPr>
        <p:spPr>
          <a:xfrm flipH="1">
            <a:off x="18495962" y="11876086"/>
            <a:ext cx="11388" cy="277387"/>
          </a:xfrm>
          <a:prstGeom prst="line">
            <a:avLst/>
          </a:prstGeom>
        </p:spPr>
        <p:style>
          <a:lnRef idx="1">
            <a:schemeClr val="accent1"/>
          </a:lnRef>
          <a:fillRef idx="0">
            <a:schemeClr val="accent1"/>
          </a:fillRef>
          <a:effectRef idx="0">
            <a:schemeClr val="accent1"/>
          </a:effectRef>
          <a:fontRef idx="minor">
            <a:schemeClr val="tx1"/>
          </a:fontRef>
        </p:style>
      </p:cxnSp>
      <p:pic>
        <p:nvPicPr>
          <p:cNvPr id="5" name="Imagen 4" descr="Imagen que contiene persona, interior, aeropuerto, equipaje&#10;&#10;Descripción generada con confianza muy alta">
            <a:extLst>
              <a:ext uri="{FF2B5EF4-FFF2-40B4-BE49-F238E27FC236}">
                <a16:creationId xmlns:a16="http://schemas.microsoft.com/office/drawing/2014/main" id="{9FE86B33-2BE5-4616-8329-81FD6FEE11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391" y="6417974"/>
            <a:ext cx="4819534" cy="6426044"/>
          </a:xfrm>
          <a:prstGeom prst="rect">
            <a:avLst/>
          </a:prstGeom>
        </p:spPr>
      </p:pic>
      <p:pic>
        <p:nvPicPr>
          <p:cNvPr id="10" name="Imagen 9" descr="Imagen que contiene persona, pared, interior, hombre&#10;&#10;Descripción generada con confianza muy alta">
            <a:extLst>
              <a:ext uri="{FF2B5EF4-FFF2-40B4-BE49-F238E27FC236}">
                <a16:creationId xmlns:a16="http://schemas.microsoft.com/office/drawing/2014/main" id="{D97079A1-7795-42B8-A8CD-3C68FF07E7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76954" y="6417975"/>
            <a:ext cx="4819533" cy="6426044"/>
          </a:xfrm>
          <a:prstGeom prst="rect">
            <a:avLst/>
          </a:prstGeom>
        </p:spPr>
      </p:pic>
      <p:pic>
        <p:nvPicPr>
          <p:cNvPr id="14" name="Imagen 13" descr="Imagen que contiene interior, pared, persona, techo&#10;&#10;Descripción generada con confianza muy alta">
            <a:extLst>
              <a:ext uri="{FF2B5EF4-FFF2-40B4-BE49-F238E27FC236}">
                <a16:creationId xmlns:a16="http://schemas.microsoft.com/office/drawing/2014/main" id="{7C3B084C-C661-406C-A079-9EBF6428A8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9545" y="7332134"/>
            <a:ext cx="6880571" cy="5160429"/>
          </a:xfrm>
          <a:prstGeom prst="rect">
            <a:avLst/>
          </a:prstGeom>
        </p:spPr>
      </p:pic>
      <p:cxnSp>
        <p:nvCxnSpPr>
          <p:cNvPr id="17" name="Conector: angular 16">
            <a:extLst>
              <a:ext uri="{FF2B5EF4-FFF2-40B4-BE49-F238E27FC236}">
                <a16:creationId xmlns:a16="http://schemas.microsoft.com/office/drawing/2014/main" id="{7AC05CD9-5D19-46A5-9C61-A4A39DFFCDFF}"/>
              </a:ext>
            </a:extLst>
          </p:cNvPr>
          <p:cNvCxnSpPr>
            <a:cxnSpLocks/>
            <a:stCxn id="23" idx="2"/>
            <a:endCxn id="5" idx="0"/>
          </p:cNvCxnSpPr>
          <p:nvPr/>
        </p:nvCxnSpPr>
        <p:spPr>
          <a:xfrm rot="5400000">
            <a:off x="6952277" y="1370421"/>
            <a:ext cx="1620434" cy="847467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1" name="Conector: angular 20">
            <a:extLst>
              <a:ext uri="{FF2B5EF4-FFF2-40B4-BE49-F238E27FC236}">
                <a16:creationId xmlns:a16="http://schemas.microsoft.com/office/drawing/2014/main" id="{B322142C-15C6-4E48-AAEA-33B2516FDC5E}"/>
              </a:ext>
            </a:extLst>
          </p:cNvPr>
          <p:cNvCxnSpPr>
            <a:cxnSpLocks/>
            <a:stCxn id="23" idx="2"/>
            <a:endCxn id="10" idx="0"/>
          </p:cNvCxnSpPr>
          <p:nvPr/>
        </p:nvCxnSpPr>
        <p:spPr>
          <a:xfrm rot="16200000" flipH="1">
            <a:off x="15683058" y="1114311"/>
            <a:ext cx="1620435" cy="898689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01" name="Conector recto 100">
            <a:extLst>
              <a:ext uri="{FF2B5EF4-FFF2-40B4-BE49-F238E27FC236}">
                <a16:creationId xmlns:a16="http://schemas.microsoft.com/office/drawing/2014/main" id="{981FCE12-3C54-4E7A-91E8-4DB9C4547E34}"/>
              </a:ext>
            </a:extLst>
          </p:cNvPr>
          <p:cNvCxnSpPr>
            <a:stCxn id="23" idx="2"/>
            <a:endCxn id="14" idx="0"/>
          </p:cNvCxnSpPr>
          <p:nvPr/>
        </p:nvCxnSpPr>
        <p:spPr>
          <a:xfrm>
            <a:off x="11999830" y="4797540"/>
            <a:ext cx="1" cy="25345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830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97280" y="496846"/>
            <a:ext cx="9165771" cy="1690321"/>
          </a:xfrm>
          <a:solidFill>
            <a:srgbClr val="AABFE4"/>
          </a:solidFill>
          <a:ln>
            <a:solidFill>
              <a:schemeClr val="accent1">
                <a:shade val="50000"/>
                <a:alpha val="0"/>
              </a:schemeClr>
            </a:solidFill>
          </a:ln>
        </p:spPr>
        <p:txBody>
          <a:bodyPr>
            <a:normAutofit/>
          </a:bodyPr>
          <a:lstStyle/>
          <a:p>
            <a:pPr algn="ctr"/>
            <a:r>
              <a:rPr lang="es-CO" sz="5400" b="1" u="sng" dirty="0">
                <a:solidFill>
                  <a:schemeClr val="accent5">
                    <a:lumMod val="50000"/>
                  </a:schemeClr>
                </a:solidFill>
                <a:latin typeface="Helvetica" panose="020B0604020202020204" pitchFamily="34" charset="0"/>
                <a:cs typeface="Helvetica" panose="020B0604020202020204" pitchFamily="34" charset="0"/>
              </a:rPr>
              <a:t>GESTIÓN SOCIAL</a:t>
            </a:r>
          </a:p>
        </p:txBody>
      </p:sp>
      <p:pic>
        <p:nvPicPr>
          <p:cNvPr id="9" name="Imagen 8" descr="C:\Users\ALEX\Desktop\Fundacion-salud.jpg"/>
          <p:cNvPicPr/>
          <p:nvPr/>
        </p:nvPicPr>
        <p:blipFill rotWithShape="1">
          <a:blip r:embed="rId3">
            <a:extLst>
              <a:ext uri="{28A0092B-C50C-407E-A947-70E740481C1C}">
                <a14:useLocalDpi xmlns:a14="http://schemas.microsoft.com/office/drawing/2010/main" val="0"/>
              </a:ext>
            </a:extLst>
          </a:blip>
          <a:srcRect r="65985" b="-1502"/>
          <a:stretch/>
        </p:blipFill>
        <p:spPr bwMode="auto">
          <a:xfrm>
            <a:off x="717520" y="536849"/>
            <a:ext cx="2340294" cy="1797884"/>
          </a:xfrm>
          <a:prstGeom prst="rect">
            <a:avLst/>
          </a:prstGeom>
          <a:noFill/>
          <a:ln>
            <a:noFill/>
          </a:ln>
        </p:spPr>
      </p:pic>
      <p:sp>
        <p:nvSpPr>
          <p:cNvPr id="4" name="CuadroTexto 3">
            <a:extLst>
              <a:ext uri="{FF2B5EF4-FFF2-40B4-BE49-F238E27FC236}">
                <a16:creationId xmlns:a16="http://schemas.microsoft.com/office/drawing/2014/main" id="{6ED7CB99-AF0B-4A73-A8E6-E482FD21221A}"/>
              </a:ext>
            </a:extLst>
          </p:cNvPr>
          <p:cNvSpPr txBox="1"/>
          <p:nvPr/>
        </p:nvSpPr>
        <p:spPr>
          <a:xfrm>
            <a:off x="14289168" y="2169163"/>
            <a:ext cx="8752115"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4800" dirty="0">
                <a:latin typeface="Calibri" panose="020F0502020204030204" pitchFamily="34" charset="0"/>
              </a:rPr>
              <a:t>Comunidad Indígena Mitú</a:t>
            </a:r>
          </a:p>
        </p:txBody>
      </p:sp>
      <p:cxnSp>
        <p:nvCxnSpPr>
          <p:cNvPr id="6" name="Conector: angular 5">
            <a:extLst>
              <a:ext uri="{FF2B5EF4-FFF2-40B4-BE49-F238E27FC236}">
                <a16:creationId xmlns:a16="http://schemas.microsoft.com/office/drawing/2014/main" id="{D97F0839-950C-400B-AF97-82693DE1C8AF}"/>
              </a:ext>
            </a:extLst>
          </p:cNvPr>
          <p:cNvCxnSpPr>
            <a:stCxn id="2" idx="3"/>
            <a:endCxn id="4" idx="0"/>
          </p:cNvCxnSpPr>
          <p:nvPr/>
        </p:nvCxnSpPr>
        <p:spPr>
          <a:xfrm>
            <a:off x="12563051" y="1342007"/>
            <a:ext cx="6102175" cy="827156"/>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23" name="CuadroTexto 22">
            <a:extLst>
              <a:ext uri="{FF2B5EF4-FFF2-40B4-BE49-F238E27FC236}">
                <a16:creationId xmlns:a16="http://schemas.microsoft.com/office/drawing/2014/main" id="{EC1C6C07-2676-4DC7-AB88-69916C24E6E5}"/>
              </a:ext>
            </a:extLst>
          </p:cNvPr>
          <p:cNvSpPr txBox="1"/>
          <p:nvPr/>
        </p:nvSpPr>
        <p:spPr>
          <a:xfrm>
            <a:off x="4934486" y="2638523"/>
            <a:ext cx="8752115"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0" dirty="0">
                <a:latin typeface="Calibri" panose="020F0502020204030204" pitchFamily="34" charset="0"/>
              </a:rPr>
              <a:t>Evangelización y acompañamiento en Salud a comunidades indígenas.</a:t>
            </a:r>
          </a:p>
        </p:txBody>
      </p:sp>
      <p:cxnSp>
        <p:nvCxnSpPr>
          <p:cNvPr id="52" name="Conector recto 51">
            <a:extLst>
              <a:ext uri="{FF2B5EF4-FFF2-40B4-BE49-F238E27FC236}">
                <a16:creationId xmlns:a16="http://schemas.microsoft.com/office/drawing/2014/main" id="{B9AB06CE-84CA-4DC5-A8A9-2EB1748DEDC0}"/>
              </a:ext>
            </a:extLst>
          </p:cNvPr>
          <p:cNvCxnSpPr>
            <a:cxnSpLocks/>
          </p:cNvCxnSpPr>
          <p:nvPr/>
        </p:nvCxnSpPr>
        <p:spPr>
          <a:xfrm flipH="1">
            <a:off x="18495962" y="11876086"/>
            <a:ext cx="11388" cy="277387"/>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Imagen 19" descr="Imagen que contiene persona, edificio, suelo, grupo&#10;&#10;Descripción generada con confianza muy alta">
            <a:extLst>
              <a:ext uri="{FF2B5EF4-FFF2-40B4-BE49-F238E27FC236}">
                <a16:creationId xmlns:a16="http://schemas.microsoft.com/office/drawing/2014/main" id="{DA925405-8186-49F6-8FB6-15547D210F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056" y="4196425"/>
            <a:ext cx="5363220" cy="4022415"/>
          </a:xfrm>
          <a:prstGeom prst="rect">
            <a:avLst/>
          </a:prstGeom>
        </p:spPr>
      </p:pic>
      <p:pic>
        <p:nvPicPr>
          <p:cNvPr id="37" name="Imagen 36" descr="Imagen que contiene hierba, cielo, exterior, cometa&#10;&#10;Descripción generada con confianza muy alta">
            <a:extLst>
              <a:ext uri="{FF2B5EF4-FFF2-40B4-BE49-F238E27FC236}">
                <a16:creationId xmlns:a16="http://schemas.microsoft.com/office/drawing/2014/main" id="{7AF722CD-5825-4426-9FB0-695E0DE182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09961" y="8601709"/>
            <a:ext cx="5363219" cy="4022414"/>
          </a:xfrm>
          <a:prstGeom prst="rect">
            <a:avLst/>
          </a:prstGeom>
        </p:spPr>
      </p:pic>
      <p:pic>
        <p:nvPicPr>
          <p:cNvPr id="39" name="Imagen 38" descr="Imagen que contiene edificio, exterior&#10;&#10;Descripción generada con confianza muy alta">
            <a:extLst>
              <a:ext uri="{FF2B5EF4-FFF2-40B4-BE49-F238E27FC236}">
                <a16:creationId xmlns:a16="http://schemas.microsoft.com/office/drawing/2014/main" id="{B6655B06-BB56-473F-918B-90A72A4996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304" y="8692277"/>
            <a:ext cx="5406971" cy="4022415"/>
          </a:xfrm>
          <a:prstGeom prst="rect">
            <a:avLst/>
          </a:prstGeom>
        </p:spPr>
      </p:pic>
      <p:pic>
        <p:nvPicPr>
          <p:cNvPr id="41" name="Imagen 40" descr="Imagen que contiene suelo, persona, interior, niño&#10;&#10;Descripción generada con confianza muy alta">
            <a:extLst>
              <a:ext uri="{FF2B5EF4-FFF2-40B4-BE49-F238E27FC236}">
                <a16:creationId xmlns:a16="http://schemas.microsoft.com/office/drawing/2014/main" id="{CF04E796-38B4-469A-A8C6-1409ABD8AF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83421" y="4876800"/>
            <a:ext cx="5698229" cy="7597638"/>
          </a:xfrm>
          <a:prstGeom prst="rect">
            <a:avLst/>
          </a:prstGeom>
        </p:spPr>
      </p:pic>
      <p:pic>
        <p:nvPicPr>
          <p:cNvPr id="45" name="Imagen 44" descr="Imagen que contiene interior, suelo, persona, grupo&#10;&#10;Descripción generada con confianza muy alta">
            <a:extLst>
              <a:ext uri="{FF2B5EF4-FFF2-40B4-BE49-F238E27FC236}">
                <a16:creationId xmlns:a16="http://schemas.microsoft.com/office/drawing/2014/main" id="{F0ACA1C9-9982-4880-B579-1C5DAF614E6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63051" y="8601709"/>
            <a:ext cx="5363220" cy="4022415"/>
          </a:xfrm>
          <a:prstGeom prst="rect">
            <a:avLst/>
          </a:prstGeom>
        </p:spPr>
      </p:pic>
      <p:pic>
        <p:nvPicPr>
          <p:cNvPr id="47" name="Imagen 46" descr="Imagen que contiene cielo, hierba, exterior, edificio&#10;&#10;Descripción generada con confianza muy alta">
            <a:extLst>
              <a:ext uri="{FF2B5EF4-FFF2-40B4-BE49-F238E27FC236}">
                <a16:creationId xmlns:a16="http://schemas.microsoft.com/office/drawing/2014/main" id="{8B1D57C0-6339-495F-AAD2-AC16A5B3E68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309961" y="3966543"/>
            <a:ext cx="5363219" cy="4022414"/>
          </a:xfrm>
          <a:prstGeom prst="rect">
            <a:avLst/>
          </a:prstGeom>
        </p:spPr>
      </p:pic>
      <p:pic>
        <p:nvPicPr>
          <p:cNvPr id="49" name="Imagen 48" descr="Imagen que contiene persona, valla, edificio, chica&#10;&#10;Descripción generada con confianza muy alta">
            <a:extLst>
              <a:ext uri="{FF2B5EF4-FFF2-40B4-BE49-F238E27FC236}">
                <a16:creationId xmlns:a16="http://schemas.microsoft.com/office/drawing/2014/main" id="{FE0FEBB4-4477-4F85-B14B-144DD0B4772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096570" y="3729381"/>
            <a:ext cx="3367095" cy="4489459"/>
          </a:xfrm>
          <a:prstGeom prst="rect">
            <a:avLst/>
          </a:prstGeom>
        </p:spPr>
      </p:pic>
      <p:cxnSp>
        <p:nvCxnSpPr>
          <p:cNvPr id="51" name="Conector: angular 50">
            <a:extLst>
              <a:ext uri="{FF2B5EF4-FFF2-40B4-BE49-F238E27FC236}">
                <a16:creationId xmlns:a16="http://schemas.microsoft.com/office/drawing/2014/main" id="{BEC2591F-2DAC-4E8D-9E0E-22123AFC1542}"/>
              </a:ext>
            </a:extLst>
          </p:cNvPr>
          <p:cNvCxnSpPr>
            <a:cxnSpLocks/>
            <a:stCxn id="23" idx="1"/>
            <a:endCxn id="39" idx="1"/>
          </p:cNvCxnSpPr>
          <p:nvPr/>
        </p:nvCxnSpPr>
        <p:spPr>
          <a:xfrm rot="10800000" flipV="1">
            <a:off x="591304" y="3238687"/>
            <a:ext cx="4343182" cy="7464797"/>
          </a:xfrm>
          <a:prstGeom prst="bentConnector3">
            <a:avLst>
              <a:gd name="adj1" fmla="val 105263"/>
            </a:avLst>
          </a:prstGeom>
        </p:spPr>
        <p:style>
          <a:lnRef idx="1">
            <a:schemeClr val="accent1"/>
          </a:lnRef>
          <a:fillRef idx="0">
            <a:schemeClr val="accent1"/>
          </a:fillRef>
          <a:effectRef idx="0">
            <a:schemeClr val="accent1"/>
          </a:effectRef>
          <a:fontRef idx="minor">
            <a:schemeClr val="tx1"/>
          </a:fontRef>
        </p:style>
      </p:cxnSp>
      <p:cxnSp>
        <p:nvCxnSpPr>
          <p:cNvPr id="67" name="Conector: angular 66">
            <a:extLst>
              <a:ext uri="{FF2B5EF4-FFF2-40B4-BE49-F238E27FC236}">
                <a16:creationId xmlns:a16="http://schemas.microsoft.com/office/drawing/2014/main" id="{EC595A98-823C-4640-937D-0BD0E0DC36FA}"/>
              </a:ext>
            </a:extLst>
          </p:cNvPr>
          <p:cNvCxnSpPr>
            <a:stCxn id="23" idx="3"/>
            <a:endCxn id="37" idx="3"/>
          </p:cNvCxnSpPr>
          <p:nvPr/>
        </p:nvCxnSpPr>
        <p:spPr>
          <a:xfrm>
            <a:off x="13686601" y="3238688"/>
            <a:ext cx="9986579" cy="7374228"/>
          </a:xfrm>
          <a:prstGeom prst="bentConnector3">
            <a:avLst>
              <a:gd name="adj1" fmla="val 102289"/>
            </a:avLst>
          </a:prstGeom>
        </p:spPr>
        <p:style>
          <a:lnRef idx="1">
            <a:schemeClr val="accent1"/>
          </a:lnRef>
          <a:fillRef idx="0">
            <a:schemeClr val="accent1"/>
          </a:fillRef>
          <a:effectRef idx="0">
            <a:schemeClr val="accent1"/>
          </a:effectRef>
          <a:fontRef idx="minor">
            <a:schemeClr val="tx1"/>
          </a:fontRef>
        </p:style>
      </p:cxnSp>
      <p:cxnSp>
        <p:nvCxnSpPr>
          <p:cNvPr id="73" name="Conector recto 72">
            <a:extLst>
              <a:ext uri="{FF2B5EF4-FFF2-40B4-BE49-F238E27FC236}">
                <a16:creationId xmlns:a16="http://schemas.microsoft.com/office/drawing/2014/main" id="{338128B4-FEEC-4B71-AFDB-97AFB695713A}"/>
              </a:ext>
            </a:extLst>
          </p:cNvPr>
          <p:cNvCxnSpPr>
            <a:stCxn id="23" idx="2"/>
          </p:cNvCxnSpPr>
          <p:nvPr/>
        </p:nvCxnSpPr>
        <p:spPr>
          <a:xfrm flipH="1">
            <a:off x="9308123" y="3838852"/>
            <a:ext cx="2421" cy="1037948"/>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Conector recto 92">
            <a:extLst>
              <a:ext uri="{FF2B5EF4-FFF2-40B4-BE49-F238E27FC236}">
                <a16:creationId xmlns:a16="http://schemas.microsoft.com/office/drawing/2014/main" id="{BD1F4675-CBEE-4318-A88A-C73F5BB30737}"/>
              </a:ext>
            </a:extLst>
          </p:cNvPr>
          <p:cNvCxnSpPr>
            <a:stCxn id="49" idx="3"/>
          </p:cNvCxnSpPr>
          <p:nvPr/>
        </p:nvCxnSpPr>
        <p:spPr>
          <a:xfrm flipV="1">
            <a:off x="17463665" y="5974110"/>
            <a:ext cx="846296"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Conector recto 94">
            <a:extLst>
              <a:ext uri="{FF2B5EF4-FFF2-40B4-BE49-F238E27FC236}">
                <a16:creationId xmlns:a16="http://schemas.microsoft.com/office/drawing/2014/main" id="{AAA6C659-14A0-4C8C-81E3-4A3FD499D8FB}"/>
              </a:ext>
            </a:extLst>
          </p:cNvPr>
          <p:cNvCxnSpPr>
            <a:stCxn id="49" idx="2"/>
          </p:cNvCxnSpPr>
          <p:nvPr/>
        </p:nvCxnSpPr>
        <p:spPr>
          <a:xfrm flipH="1">
            <a:off x="15780117" y="8218840"/>
            <a:ext cx="1" cy="382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Conector recto 96">
            <a:extLst>
              <a:ext uri="{FF2B5EF4-FFF2-40B4-BE49-F238E27FC236}">
                <a16:creationId xmlns:a16="http://schemas.microsoft.com/office/drawing/2014/main" id="{3D31E0C7-20C1-4D73-83BD-FA946E4700AE}"/>
              </a:ext>
            </a:extLst>
          </p:cNvPr>
          <p:cNvCxnSpPr>
            <a:stCxn id="45" idx="3"/>
            <a:endCxn id="37" idx="1"/>
          </p:cNvCxnSpPr>
          <p:nvPr/>
        </p:nvCxnSpPr>
        <p:spPr>
          <a:xfrm flipV="1">
            <a:off x="17926271" y="10612916"/>
            <a:ext cx="38369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Conector recto 98">
            <a:extLst>
              <a:ext uri="{FF2B5EF4-FFF2-40B4-BE49-F238E27FC236}">
                <a16:creationId xmlns:a16="http://schemas.microsoft.com/office/drawing/2014/main" id="{CCAA604A-376D-48F5-ABF7-B3B7EABB06C6}"/>
              </a:ext>
            </a:extLst>
          </p:cNvPr>
          <p:cNvCxnSpPr>
            <a:stCxn id="45" idx="1"/>
          </p:cNvCxnSpPr>
          <p:nvPr/>
        </p:nvCxnSpPr>
        <p:spPr>
          <a:xfrm flipH="1">
            <a:off x="12181650" y="10612917"/>
            <a:ext cx="3814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Conector recto 103">
            <a:extLst>
              <a:ext uri="{FF2B5EF4-FFF2-40B4-BE49-F238E27FC236}">
                <a16:creationId xmlns:a16="http://schemas.microsoft.com/office/drawing/2014/main" id="{2BF0E4F3-1933-4F31-9EDB-4E7A01E3DF3E}"/>
              </a:ext>
            </a:extLst>
          </p:cNvPr>
          <p:cNvCxnSpPr/>
          <p:nvPr/>
        </p:nvCxnSpPr>
        <p:spPr>
          <a:xfrm>
            <a:off x="3352802" y="8218840"/>
            <a:ext cx="0" cy="473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Conector recto 107">
            <a:extLst>
              <a:ext uri="{FF2B5EF4-FFF2-40B4-BE49-F238E27FC236}">
                <a16:creationId xmlns:a16="http://schemas.microsoft.com/office/drawing/2014/main" id="{D228BF60-3D66-4AB1-985A-F1D3D3834B27}"/>
              </a:ext>
            </a:extLst>
          </p:cNvPr>
          <p:cNvCxnSpPr>
            <a:stCxn id="47" idx="2"/>
            <a:endCxn id="37" idx="0"/>
          </p:cNvCxnSpPr>
          <p:nvPr/>
        </p:nvCxnSpPr>
        <p:spPr>
          <a:xfrm>
            <a:off x="20991571" y="7988957"/>
            <a:ext cx="0" cy="61275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9018605"/>
      </p:ext>
    </p:extLst>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1B786"/>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1B786"/>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475</TotalTime>
  <Words>1372</Words>
  <Application>Microsoft Office PowerPoint</Application>
  <PresentationFormat>Personalizado</PresentationFormat>
  <Paragraphs>139</Paragraphs>
  <Slides>16</Slides>
  <Notes>13</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16</vt:i4>
      </vt:variant>
    </vt:vector>
  </HeadingPairs>
  <TitlesOfParts>
    <vt:vector size="26" baseType="lpstr">
      <vt:lpstr>Arial</vt:lpstr>
      <vt:lpstr>Calibri</vt:lpstr>
      <vt:lpstr>Calibri Light</vt:lpstr>
      <vt:lpstr>Helvetica</vt:lpstr>
      <vt:lpstr>Helvetica Neue</vt:lpstr>
      <vt:lpstr>Helvetica Neue Medium</vt:lpstr>
      <vt:lpstr>Miriam</vt:lpstr>
      <vt:lpstr>Times New Roman</vt:lpstr>
      <vt:lpstr>White</vt:lpstr>
      <vt:lpstr>Tema de Office</vt:lpstr>
      <vt:lpstr>Presentación de PowerPoint</vt:lpstr>
      <vt:lpstr>Presentación de PowerPoint</vt:lpstr>
      <vt:lpstr>PLAN SOCIAL  ”Apóstoles de la Misericordia”   (Palabra- Oración y Acción)</vt:lpstr>
      <vt:lpstr>1. PROGRAMA DE BIENESTAR SOCIAL (Colaboradores)</vt:lpstr>
      <vt:lpstr> 2. PROGRAMA DE HUMANIZACIÓN  </vt:lpstr>
      <vt:lpstr>3. Programa Salud Comunitaria</vt:lpstr>
      <vt:lpstr> 4. PROGRAMA - GESTIÓN DEL RIESGO CARDIOVASCULAR  </vt:lpstr>
      <vt:lpstr>Presentación de PowerPoint</vt:lpstr>
      <vt:lpstr>GESTIÓN SOCIAL</vt:lpstr>
      <vt:lpstr>GESTIÓN SOCIAL</vt:lpstr>
      <vt:lpstr>GESTIÓN SOCIAL</vt:lpstr>
      <vt:lpstr>GESTIÓN SOCIAL</vt:lpstr>
      <vt:lpstr>GESTIÓN SOCIAL</vt:lpstr>
      <vt:lpstr>GESTIÓN SOCIAL</vt:lpstr>
      <vt:lpstr>GESTIÓN SOCIAL</vt:lpstr>
      <vt:lpstr>GESTIÓN SOCIAL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Henry Sanchez</dc:creator>
  <cp:lastModifiedBy>jhon fernandez</cp:lastModifiedBy>
  <cp:revision>111</cp:revision>
  <dcterms:modified xsi:type="dcterms:W3CDTF">2022-10-03T03:13:56Z</dcterms:modified>
</cp:coreProperties>
</file>